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68" r:id="rId5"/>
    <p:sldId id="257" r:id="rId6"/>
    <p:sldId id="266" r:id="rId7"/>
    <p:sldId id="269" r:id="rId8"/>
    <p:sldId id="270" r:id="rId9"/>
    <p:sldId id="300" r:id="rId10"/>
    <p:sldId id="271" r:id="rId11"/>
    <p:sldId id="272" r:id="rId12"/>
    <p:sldId id="302" r:id="rId13"/>
    <p:sldId id="273" r:id="rId14"/>
    <p:sldId id="274" r:id="rId15"/>
    <p:sldId id="275" r:id="rId16"/>
    <p:sldId id="328" r:id="rId17"/>
    <p:sldId id="276" r:id="rId18"/>
    <p:sldId id="277" r:id="rId19"/>
    <p:sldId id="278" r:id="rId20"/>
    <p:sldId id="279" r:id="rId21"/>
    <p:sldId id="280" r:id="rId22"/>
    <p:sldId id="281" r:id="rId23"/>
    <p:sldId id="283" r:id="rId24"/>
    <p:sldId id="282" r:id="rId25"/>
    <p:sldId id="284" r:id="rId26"/>
    <p:sldId id="285" r:id="rId27"/>
    <p:sldId id="286" r:id="rId28"/>
    <p:sldId id="287" r:id="rId29"/>
    <p:sldId id="288" r:id="rId30"/>
    <p:sldId id="289" r:id="rId31"/>
    <p:sldId id="327" r:id="rId32"/>
    <p:sldId id="290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2" r:id="rId45"/>
    <p:sldId id="320" r:id="rId46"/>
    <p:sldId id="323" r:id="rId47"/>
    <p:sldId id="324" r:id="rId48"/>
    <p:sldId id="325" r:id="rId49"/>
    <p:sldId id="326" r:id="rId50"/>
    <p:sldId id="291" r:id="rId51"/>
    <p:sldId id="293" r:id="rId52"/>
    <p:sldId id="295" r:id="rId53"/>
    <p:sldId id="296" r:id="rId54"/>
    <p:sldId id="297" r:id="rId55"/>
    <p:sldId id="298" r:id="rId56"/>
    <p:sldId id="299" r:id="rId57"/>
    <p:sldId id="301" r:id="rId58"/>
    <p:sldId id="267" r:id="rId59"/>
    <p:sldId id="306" r:id="rId60"/>
    <p:sldId id="265" r:id="rId61"/>
    <p:sldId id="264" r:id="rId6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5E8905-3A9F-4DF8-BE85-8764B14DC0D4}" v="1" dt="2019-04-17T04:06:04.6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35" autoAdjust="0"/>
    <p:restoredTop sz="89668" autoAdjust="0"/>
  </p:normalViewPr>
  <p:slideViewPr>
    <p:cSldViewPr snapToGrid="0" snapToObjects="1">
      <p:cViewPr>
        <p:scale>
          <a:sx n="80" d="100"/>
          <a:sy n="80" d="100"/>
        </p:scale>
        <p:origin x="-108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 " userId="7df7294e-d88c-40ba-90e5-79451dd84eeb" providerId="ADAL" clId="{865E8905-3A9F-4DF8-BE85-8764B14DC0D4}"/>
    <pc:docChg chg="modSld">
      <pc:chgData name=" " userId="7df7294e-d88c-40ba-90e5-79451dd84eeb" providerId="ADAL" clId="{865E8905-3A9F-4DF8-BE85-8764B14DC0D4}" dt="2019-04-17T04:06:04.677" v="0" actId="1076"/>
      <pc:docMkLst>
        <pc:docMk/>
      </pc:docMkLst>
      <pc:sldChg chg="modSp">
        <pc:chgData name=" " userId="7df7294e-d88c-40ba-90e5-79451dd84eeb" providerId="ADAL" clId="{865E8905-3A9F-4DF8-BE85-8764B14DC0D4}" dt="2019-04-17T04:06:04.677" v="0" actId="1076"/>
        <pc:sldMkLst>
          <pc:docMk/>
          <pc:sldMk cId="3716353229" sldId="259"/>
        </pc:sldMkLst>
        <pc:spChg chg="mod">
          <ac:chgData name=" " userId="7df7294e-d88c-40ba-90e5-79451dd84eeb" providerId="ADAL" clId="{865E8905-3A9F-4DF8-BE85-8764B14DC0D4}" dt="2019-04-17T04:06:04.677" v="0" actId="1076"/>
          <ac:spMkLst>
            <pc:docMk/>
            <pc:sldMk cId="3716353229" sldId="259"/>
            <ac:spMk id="5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25-Oct-21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449005"/>
            <a:ext cx="7808976" cy="1088136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marL="0" algn="l" defTabSz="914400" rtl="0" eaLnBrk="1" latinLnBrk="0" hangingPunct="1">
              <a:lnSpc>
                <a:spcPts val="4600"/>
              </a:lnSpc>
              <a:spcBef>
                <a:spcPct val="0"/>
              </a:spcBef>
              <a:buNone/>
              <a:defRPr sz="42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205" y="1532427"/>
            <a:ext cx="7754112" cy="48463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Click to edit Master subtitle style</a:t>
            </a:r>
            <a:endParaRPr dirty="0"/>
          </a:p>
        </p:txBody>
      </p:sp>
      <p:sp>
        <p:nvSpPr>
          <p:cNvPr id="13" name="Rectangle 12"/>
          <p:cNvSpPr/>
          <p:nvPr/>
        </p:nvSpPr>
        <p:spPr>
          <a:xfrm>
            <a:off x="284163" y="6227064"/>
            <a:ext cx="8574087" cy="173736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026" name="Picture 2" descr="Image result for AIUB logo">
            <a:extLst>
              <a:ext uri="{FF2B5EF4-FFF2-40B4-BE49-F238E27FC236}">
                <a16:creationId xmlns:a16="http://schemas.microsoft.com/office/drawing/2014/main" xmlns="" id="{CF3BFD94-6180-4B73-8361-A4B02BAD175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596" y="459899"/>
            <a:ext cx="1419654" cy="1428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941" y="1298762"/>
            <a:ext cx="4069080" cy="1162050"/>
          </a:xfrm>
          <a:noFill/>
        </p:spPr>
        <p:txBody>
          <a:bodyPr anchor="b">
            <a:noAutofit/>
          </a:bodyPr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3567" y="914400"/>
            <a:ext cx="4069080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941" y="2456329"/>
            <a:ext cx="4069080" cy="318247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25-Oct-21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284163" y="452718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800600"/>
            <a:ext cx="8360242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199"/>
            <a:ext cx="8577072" cy="435254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67338"/>
            <a:ext cx="8304213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25-Oct-21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, Al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284163" y="4280647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3071" y="4778189"/>
            <a:ext cx="8360242" cy="566738"/>
          </a:xfrm>
          <a:noFill/>
        </p:spPr>
        <p:txBody>
          <a:bodyPr anchor="b">
            <a:normAutofit/>
          </a:bodyPr>
          <a:lstStyle>
            <a:lvl1pPr algn="l">
              <a:defRPr sz="2800" b="0">
                <a:solidFill>
                  <a:schemeClr val="accent2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4163" y="457200"/>
            <a:ext cx="8577072" cy="382219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099" y="5344927"/>
            <a:ext cx="8304213" cy="804862"/>
          </a:xfrm>
          <a:noFill/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25-Oct-21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, Picture,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7600" y="914400"/>
            <a:ext cx="5195047" cy="52117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25-Oct-21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4163" y="4267200"/>
            <a:ext cx="2743200" cy="2120153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9101" y="4953001"/>
            <a:ext cx="2472017" cy="1246094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764" y="4419600"/>
            <a:ext cx="2475395" cy="510988"/>
          </a:xfrm>
          <a:noFill/>
        </p:spPr>
        <p:txBody>
          <a:bodyPr anchor="b">
            <a:normAutofit/>
          </a:bodyPr>
          <a:lstStyle>
            <a:lvl1pPr algn="l">
              <a:defRPr sz="2000" b="1">
                <a:solidFill>
                  <a:schemeClr val="bg1"/>
                </a:solidFill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284164" y="594360"/>
            <a:ext cx="2743200" cy="3675888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grpSp>
        <p:nvGrpSpPr>
          <p:cNvPr id="8" name="Group 14"/>
          <p:cNvGrpSpPr/>
          <p:nvPr/>
        </p:nvGrpSpPr>
        <p:grpSpPr>
          <a:xfrm>
            <a:off x="284163" y="461682"/>
            <a:ext cx="8576373" cy="137411"/>
            <a:chOff x="284163" y="1759424"/>
            <a:chExt cx="8576373" cy="137411"/>
          </a:xfrm>
        </p:grpSpPr>
        <p:sp>
          <p:nvSpPr>
            <p:cNvPr id="16" name="Rectangle 15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3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3021013" y="4801575"/>
            <a:ext cx="583723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1661" y="4800600"/>
            <a:ext cx="5691651" cy="566738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21014" y="457199"/>
            <a:ext cx="5833872" cy="435254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69805" y="5367338"/>
            <a:ext cx="5653507" cy="80486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25-Oct-21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Picture Placeholder 2"/>
          <p:cNvSpPr>
            <a:spLocks noGrp="1"/>
          </p:cNvSpPr>
          <p:nvPr>
            <p:ph type="pic" idx="13"/>
          </p:nvPr>
        </p:nvSpPr>
        <p:spPr>
          <a:xfrm>
            <a:off x="284164" y="457200"/>
            <a:ext cx="2736850" cy="290779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14" name="Picture Placeholder 2"/>
          <p:cNvSpPr>
            <a:spLocks noGrp="1"/>
          </p:cNvSpPr>
          <p:nvPr>
            <p:ph type="pic" idx="14"/>
          </p:nvPr>
        </p:nvSpPr>
        <p:spPr>
          <a:xfrm>
            <a:off x="284164" y="3364992"/>
            <a:ext cx="2736850" cy="289864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i-FI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2133600"/>
            <a:ext cx="8574087" cy="40132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25-Oct-21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313882" y="2857535"/>
            <a:ext cx="5934615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95124" y="473075"/>
            <a:ext cx="969264" cy="5921375"/>
          </a:xfrm>
        </p:spPr>
        <p:txBody>
          <a:bodyPr vert="eaVert"/>
          <a:lstStyle>
            <a:lvl1pPr algn="l">
              <a:defRPr sz="3400"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163" y="457200"/>
            <a:ext cx="6497637" cy="5937250"/>
          </a:xfrm>
        </p:spPr>
        <p:txBody>
          <a:bodyPr vert="eaVert"/>
          <a:lstStyle>
            <a:lvl5pPr algn="l">
              <a:defRPr/>
            </a:lvl5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25-Oct-21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 rot="5400000">
            <a:off x="4658724" y="3355723"/>
            <a:ext cx="5934456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25-Oct-21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84163" y="444728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25-Oct-21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2017058"/>
            <a:ext cx="8574087" cy="4377391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2420" y="1532965"/>
            <a:ext cx="7754284" cy="48409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/>
              <a:t>Click to edit Master subtitle style</a:t>
            </a:r>
            <a:endParaRPr dirty="0"/>
          </a:p>
        </p:txBody>
      </p:sp>
      <p:grpSp>
        <p:nvGrpSpPr>
          <p:cNvPr id="7" name="Group 16"/>
          <p:cNvGrpSpPr/>
          <p:nvPr/>
        </p:nvGrpSpPr>
        <p:grpSpPr>
          <a:xfrm>
            <a:off x="284163" y="1906542"/>
            <a:ext cx="8576373" cy="137411"/>
            <a:chOff x="284163" y="1759424"/>
            <a:chExt cx="8576373" cy="137411"/>
          </a:xfrm>
        </p:grpSpPr>
        <p:sp>
          <p:nvSpPr>
            <p:cNvPr id="11" name="Rectangle 10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8230889" y="444728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8633" y="444728"/>
            <a:ext cx="7810967" cy="1088237"/>
          </a:xfrm>
          <a:noFill/>
        </p:spPr>
        <p:txBody>
          <a:bodyPr bIns="45720" anchor="b" anchorCtr="0">
            <a:normAutofit/>
          </a:bodyPr>
          <a:lstStyle>
            <a:lvl1pPr algn="l">
              <a:lnSpc>
                <a:spcPts val="4600"/>
              </a:lnSpc>
              <a:defRPr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9768" y="4814125"/>
            <a:ext cx="7772400" cy="1051560"/>
          </a:xfrm>
          <a:noFill/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200" b="0" i="0" kern="1200" cap="none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488" y="5861304"/>
            <a:ext cx="7735824" cy="402336"/>
          </a:xfrm>
        </p:spPr>
        <p:txBody>
          <a:bodyPr vert="horz" lIns="91440" tIns="45720" rIns="91440" bIns="45720" rtlCol="0"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</a:pPr>
            <a:r>
              <a:rPr lang="fi-FI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25-Oct-21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284162" y="443754"/>
            <a:ext cx="8574087" cy="4370293"/>
          </a:xfrm>
        </p:spPr>
        <p:txBody>
          <a:bodyPr/>
          <a:lstStyle>
            <a:lvl1pPr>
              <a:buNone/>
              <a:defRPr/>
            </a:lvl1pPr>
          </a:lstStyle>
          <a:p>
            <a:r>
              <a:rPr lang="fi-FI"/>
              <a:t>Drag picture to placeholder or click icon to add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25-Oct-21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4163" y="4801575"/>
            <a:ext cx="8574087" cy="1468437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</p:spPr>
        <p:txBody>
          <a:bodyPr vert="horz" lIns="91440" tIns="45720" rIns="182880" bIns="365760" rtlCol="0" anchor="b" anchorCtr="0">
            <a:norm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endParaRPr sz="4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84163" y="6263389"/>
            <a:ext cx="8576373" cy="137411"/>
            <a:chOff x="284163" y="1759424"/>
            <a:chExt cx="8576373" cy="137411"/>
          </a:xfrm>
        </p:grpSpPr>
        <p:sp>
          <p:nvSpPr>
            <p:cNvPr id="9" name="Rectangle 8"/>
            <p:cNvSpPr/>
            <p:nvPr/>
          </p:nvSpPr>
          <p:spPr>
            <a:xfrm>
              <a:off x="284163" y="1759424"/>
              <a:ext cx="2743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26392" y="1759424"/>
              <a:ext cx="1600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626864" y="1759424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8230889" y="4801575"/>
            <a:ext cx="587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sz="3600">
                <a:solidFill>
                  <a:schemeClr val="bg1"/>
                </a:solidFill>
                <a:sym typeface="Wingdings"/>
              </a:rPr>
              <a:t></a:t>
            </a:r>
            <a:endParaRPr sz="36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306" y="4814047"/>
            <a:ext cx="7772400" cy="1048871"/>
          </a:xfrm>
          <a:noFill/>
        </p:spPr>
        <p:txBody>
          <a:bodyPr anchor="b" anchorCtr="0">
            <a:normAutofit/>
          </a:bodyPr>
          <a:lstStyle>
            <a:lvl1pPr algn="l">
              <a:defRPr sz="4200" b="0" i="0" cap="none" baseline="0"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0647" y="5862918"/>
            <a:ext cx="7732059" cy="403412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9" name="Group 8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0" name="Rectangle 9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2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8188" y="2151063"/>
            <a:ext cx="393192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25-Oct-21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11" name="Group 10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12" name="Rectangle 11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412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412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79495" y="1735138"/>
            <a:ext cx="3931920" cy="833250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buNone/>
              <a:defRPr sz="26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79495" y="2590800"/>
            <a:ext cx="3931920" cy="35353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25-Oct-21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4163" y="455773"/>
            <a:ext cx="8574087" cy="1133949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284163" y="1577847"/>
            <a:ext cx="8576373" cy="137411"/>
            <a:chOff x="284163" y="1577847"/>
            <a:chExt cx="8576373" cy="137411"/>
          </a:xfrm>
        </p:grpSpPr>
        <p:sp>
          <p:nvSpPr>
            <p:cNvPr id="8" name="Rectangle 7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ectangle 8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9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25-Oct-21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1665B-C24A-4702-B522-6A4334602E03}" type="datetimeFigureOut">
              <a:rPr lang="en-US" smtClean="0"/>
              <a:t>25-Oct-21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84164" y="452718"/>
            <a:ext cx="7365210" cy="137411"/>
            <a:chOff x="284163" y="1577847"/>
            <a:chExt cx="8576373" cy="137411"/>
          </a:xfrm>
        </p:grpSpPr>
        <p:sp>
          <p:nvSpPr>
            <p:cNvPr id="6" name="Rectangle 5"/>
            <p:cNvSpPr/>
            <p:nvPr/>
          </p:nvSpPr>
          <p:spPr>
            <a:xfrm>
              <a:off x="284163" y="1577847"/>
              <a:ext cx="1600200" cy="13741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7" name="Rectangle 6"/>
            <p:cNvSpPr/>
            <p:nvPr/>
          </p:nvSpPr>
          <p:spPr>
            <a:xfrm>
              <a:off x="1885174" y="1577847"/>
              <a:ext cx="2743200" cy="13741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8" name="Rectangle 7"/>
            <p:cNvSpPr/>
            <p:nvPr/>
          </p:nvSpPr>
          <p:spPr>
            <a:xfrm>
              <a:off x="4626864" y="1577847"/>
              <a:ext cx="4233672" cy="13741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pic>
        <p:nvPicPr>
          <p:cNvPr id="2050" name="Picture 2" descr="Image result for AIUB logo">
            <a:extLst>
              <a:ext uri="{FF2B5EF4-FFF2-40B4-BE49-F238E27FC236}">
                <a16:creationId xmlns:a16="http://schemas.microsoft.com/office/drawing/2014/main" xmlns="" id="{C28CB252-6044-4564-B6A7-264FC3396E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374" y="55844"/>
            <a:ext cx="1279161" cy="1287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503" y="2133600"/>
            <a:ext cx="7076747" cy="3992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794936" y="643703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4251665B-C24A-4702-B522-6A4334602E03}" type="datetimeFigureOut">
              <a:rPr lang="en-US" smtClean="0"/>
              <a:t>25-Oct-21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9698" y="6437032"/>
            <a:ext cx="61249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6459" y="167347"/>
            <a:ext cx="630621" cy="359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5FD889E0-CAB2-4699-909D-B9A88D47ACBE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163" y="630382"/>
            <a:ext cx="8574087" cy="9678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/>
              <a:t>Click to edit Master title style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r" defTabSz="914400" rtl="0" eaLnBrk="1" latinLnBrk="0" hangingPunct="1">
        <a:spcBef>
          <a:spcPct val="0"/>
        </a:spcBef>
        <a:buNone/>
        <a:defRPr sz="42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4025" indent="-454025" algn="l" defTabSz="914400" rtl="0" eaLnBrk="1" latinLnBrk="0" hangingPunct="1">
        <a:spcBef>
          <a:spcPts val="20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260475" indent="-346075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339725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939925" indent="-3317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29076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625725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970213" indent="-344488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90000"/>
        <a:buFont typeface="Wingdings" pitchFamily="2" charset="2"/>
        <a:buChar char=""/>
        <a:defRPr lang="en-US" sz="1800" kern="1200" dirty="0" smtClean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313113" indent="-344488" algn="l" defTabSz="914400" rtl="0" eaLnBrk="1" latinLnBrk="0" hangingPunct="1">
        <a:spcBef>
          <a:spcPts val="600"/>
        </a:spcBef>
        <a:buClr>
          <a:schemeClr val="bg1">
            <a:lumMod val="65000"/>
          </a:schemeClr>
        </a:buClr>
        <a:buSzPct val="90000"/>
        <a:buFont typeface="Wingdings" pitchFamily="2" charset="2"/>
        <a:buChar char=""/>
        <a:defRPr lang="en-US" sz="1800" kern="1200" dirty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558661"/>
            <a:ext cx="7808976" cy="1088136"/>
          </a:xfrm>
        </p:spPr>
        <p:txBody>
          <a:bodyPr>
            <a:normAutofit fontScale="90000"/>
          </a:bodyPr>
          <a:lstStyle/>
          <a:p>
            <a:r>
              <a:rPr lang="en-US" dirty="0"/>
              <a:t>CONSTRAINT SATISFACTION  PROBLEMS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205" y="1532427"/>
            <a:ext cx="2789509" cy="484632"/>
          </a:xfrm>
        </p:spPr>
        <p:txBody>
          <a:bodyPr>
            <a:normAutofit/>
          </a:bodyPr>
          <a:lstStyle/>
          <a:p>
            <a:r>
              <a:rPr lang="en-US" dirty="0"/>
              <a:t>Course Code:  </a:t>
            </a:r>
            <a:r>
              <a:rPr lang="en-US" b="1" dirty="0"/>
              <a:t>CSC4226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971" y="2446757"/>
            <a:ext cx="9024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Dept. of Computer Science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Faculty of Science and Technology</a:t>
            </a:r>
            <a:endParaRPr lang="en-US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xmlns="" id="{29FF08AD-7519-4C4A-8E0D-640DF5BB5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485374"/>
              </p:ext>
            </p:extLst>
          </p:nvPr>
        </p:nvGraphicFramePr>
        <p:xfrm>
          <a:off x="476205" y="5186042"/>
          <a:ext cx="8335798" cy="75747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83224">
                  <a:extLst>
                    <a:ext uri="{9D8B030D-6E8A-4147-A177-3AD203B41FA5}">
                      <a16:colId xmlns:a16="http://schemas.microsoft.com/office/drawing/2014/main" xmlns="" val="3905988420"/>
                    </a:ext>
                  </a:extLst>
                </a:gridCol>
                <a:gridCol w="1397725">
                  <a:extLst>
                    <a:ext uri="{9D8B030D-6E8A-4147-A177-3AD203B41FA5}">
                      <a16:colId xmlns:a16="http://schemas.microsoft.com/office/drawing/2014/main" xmlns="" val="2889894460"/>
                    </a:ext>
                  </a:extLst>
                </a:gridCol>
                <a:gridCol w="1227909">
                  <a:extLst>
                    <a:ext uri="{9D8B030D-6E8A-4147-A177-3AD203B41FA5}">
                      <a16:colId xmlns:a16="http://schemas.microsoft.com/office/drawing/2014/main" xmlns="" val="3023211198"/>
                    </a:ext>
                  </a:extLst>
                </a:gridCol>
                <a:gridCol w="1541417">
                  <a:extLst>
                    <a:ext uri="{9D8B030D-6E8A-4147-A177-3AD203B41FA5}">
                      <a16:colId xmlns:a16="http://schemas.microsoft.com/office/drawing/2014/main" xmlns="" val="1762131981"/>
                    </a:ext>
                  </a:extLst>
                </a:gridCol>
                <a:gridCol w="1240971">
                  <a:extLst>
                    <a:ext uri="{9D8B030D-6E8A-4147-A177-3AD203B41FA5}">
                      <a16:colId xmlns:a16="http://schemas.microsoft.com/office/drawing/2014/main" xmlns="" val="445458238"/>
                    </a:ext>
                  </a:extLst>
                </a:gridCol>
                <a:gridCol w="1444552">
                  <a:extLst>
                    <a:ext uri="{9D8B030D-6E8A-4147-A177-3AD203B41FA5}">
                      <a16:colId xmlns:a16="http://schemas.microsoft.com/office/drawing/2014/main" xmlns="" val="1508364941"/>
                    </a:ext>
                  </a:extLst>
                </a:gridCol>
              </a:tblGrid>
              <a:tr h="378736">
                <a:tc>
                  <a:txBody>
                    <a:bodyPr/>
                    <a:lstStyle/>
                    <a:p>
                      <a:r>
                        <a:rPr lang="en-US" dirty="0"/>
                        <a:t>Lecture No: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Eight (7)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Week No: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Eight (8)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Semester: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97040212"/>
                  </a:ext>
                </a:extLst>
              </a:tr>
              <a:tr h="37873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Lecturer: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r>
                        <a:rPr lang="en-US" i="1" dirty="0" smtClean="0"/>
                        <a:t>Dr. Ashraf </a:t>
                      </a:r>
                      <a:r>
                        <a:rPr lang="en-US" i="1" dirty="0" err="1" smtClean="0"/>
                        <a:t>Uddin</a:t>
                      </a:r>
                      <a:r>
                        <a:rPr lang="en-US" i="1" dirty="0"/>
                        <a:t>				</a:t>
                      </a:r>
                      <a:r>
                        <a:rPr lang="en-US" i="1" dirty="0" smtClean="0"/>
                        <a:t>dr.ashraf@aiub.edu</a:t>
                      </a:r>
                      <a:endParaRPr lang="en-US" i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91734565"/>
                  </a:ext>
                </a:extLst>
              </a:tr>
            </a:tbl>
          </a:graphicData>
        </a:graphic>
      </p:graphicFrame>
      <p:sp>
        <p:nvSpPr>
          <p:cNvPr id="8" name="Subtitle 2">
            <a:extLst>
              <a:ext uri="{FF2B5EF4-FFF2-40B4-BE49-F238E27FC236}">
                <a16:creationId xmlns:a16="http://schemas.microsoft.com/office/drawing/2014/main" xmlns="" id="{FF0F860A-68ED-3A45-9B2E-50E8CE1BC6B7}"/>
              </a:ext>
            </a:extLst>
          </p:cNvPr>
          <p:cNvSpPr txBox="1">
            <a:spLocks/>
          </p:cNvSpPr>
          <p:nvPr/>
        </p:nvSpPr>
        <p:spPr>
          <a:xfrm>
            <a:off x="2786003" y="1524312"/>
            <a:ext cx="5232579" cy="484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None/>
              <a:defRPr lang="en-US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Course Title:  </a:t>
            </a:r>
            <a:r>
              <a:rPr lang="en-US" b="1" dirty="0"/>
              <a:t>Artificial Intelligence and Expert System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9AD1635F-2095-4D65-BBC7-EF14A68E5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178" y="4466712"/>
            <a:ext cx="464820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53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Constraint Graph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745" y="2075377"/>
            <a:ext cx="7115175" cy="438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35422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CSP: Cryptarithmetic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63" y="2031092"/>
            <a:ext cx="7803054" cy="4623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06" y="2284115"/>
            <a:ext cx="3479357" cy="2631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1692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Example: Sudoku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130" y="2056460"/>
            <a:ext cx="8014321" cy="4390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5689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Topic Heading..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357E6FD-B8EC-495E-A669-E7C2C5BEB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641"/>
            <a:ext cx="9144000" cy="6229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557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Varieties of CSPs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318F5C6-86A2-434F-AC1C-55E96E580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3630"/>
            <a:ext cx="9144000" cy="423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682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Varieties of Constraints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F72A6C6-8624-4875-BDB0-C57FD10D6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1440"/>
            <a:ext cx="9144000" cy="408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9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Real World CSPs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87DEF0B-BBFA-41B8-A4ED-38F8420B8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42" y="2104909"/>
            <a:ext cx="9031458" cy="45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485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Standard Search Formulation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2172AA3-1743-47BF-A8AE-7D1E57F06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3867"/>
            <a:ext cx="9144000" cy="4411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3707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Search Methods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062E5B0-F015-45A8-848C-813535D25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15" y="2061548"/>
            <a:ext cx="8932985" cy="447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31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Backtracking Search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B6552CF-EA30-4A6E-9A7A-C5322DD12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10746"/>
            <a:ext cx="9144000" cy="458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6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6697" y="2363928"/>
            <a:ext cx="7754112" cy="3009930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Defining CSP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Varieties of CSPs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Backtracking Search for CSPs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Forward Checking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Constraint Propagation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Heuristics for CSP</a:t>
            </a:r>
          </a:p>
          <a:p>
            <a:pPr marL="342900" indent="-342900">
              <a:buAutoNum type="arabicPeriod"/>
            </a:pPr>
            <a:r>
              <a:rPr lang="en-US" sz="2400" dirty="0">
                <a:solidFill>
                  <a:schemeClr val="tx1"/>
                </a:solidFill>
              </a:rPr>
              <a:t>Problem Structure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AutoNum type="arabicPeriod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74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xmlns="" id="{8ABDEAB4-BBD6-475A-934F-4B1138E37C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1341" y="1455688"/>
            <a:ext cx="7754112" cy="48463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Assigning Value from  Domain = { Blue, Red, Green}  To  Each Variables (circles) </a:t>
            </a:r>
          </a:p>
          <a:p>
            <a:r>
              <a:rPr lang="en-US" dirty="0"/>
              <a:t>from Left to Right Order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A8762906-9BEA-4A15-A6B2-0F7F2B0B3F51}"/>
              </a:ext>
            </a:extLst>
          </p:cNvPr>
          <p:cNvGrpSpPr/>
          <p:nvPr/>
        </p:nvGrpSpPr>
        <p:grpSpPr>
          <a:xfrm>
            <a:off x="119270" y="2014735"/>
            <a:ext cx="9024730" cy="4708400"/>
            <a:chOff x="281511" y="2014735"/>
            <a:chExt cx="7436290" cy="47084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xmlns="" id="{DDAA7EE3-33B2-4A4B-809C-5B72C316E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8181" y="2014735"/>
              <a:ext cx="1561805" cy="134023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25A3C026-2C50-4094-A434-28B906751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14416" y="2014735"/>
              <a:ext cx="1590338" cy="134023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4A74A871-5763-4C9B-AC4A-93F9B41D6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09185" y="2014735"/>
              <a:ext cx="1652092" cy="134023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565E4A24-339B-4DDA-A983-3A69CE2C0A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65708" y="2014735"/>
              <a:ext cx="1652093" cy="134023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0A89567E-27C2-4923-98D2-8577BEE2D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8181" y="3429179"/>
              <a:ext cx="1561805" cy="154868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80ACCCD9-EBCA-432D-A645-4EA3C56014C4}"/>
                </a:ext>
              </a:extLst>
            </p:cNvPr>
            <p:cNvSpPr txBox="1"/>
            <p:nvPr/>
          </p:nvSpPr>
          <p:spPr>
            <a:xfrm>
              <a:off x="2292174" y="3904950"/>
              <a:ext cx="39881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NO COLOR TO ASSIGN NEXT. BACKTRACK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3E058F61-114B-4FD5-B953-74305AD32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65708" y="3503035"/>
              <a:ext cx="1652093" cy="147482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FA48227E-579D-4CAA-87DF-CD2A49CC32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81511" y="5131075"/>
              <a:ext cx="1695144" cy="154868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xmlns="" id="{77127EE3-F9B7-4310-BB25-5343FB57B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09610" y="5131074"/>
              <a:ext cx="1695144" cy="1548681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xmlns="" id="{09CA0177-3812-46DB-A1D8-94ADBB211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066133" y="5099222"/>
              <a:ext cx="1695144" cy="154868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6405FE16-B57F-43FB-951E-DFFDDDA50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32754" y="5099222"/>
              <a:ext cx="1785047" cy="1623913"/>
            </a:xfrm>
            <a:prstGeom prst="rect">
              <a:avLst/>
            </a:prstGeom>
          </p:spPr>
        </p:pic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58F83466-7A5D-40FA-9784-604151FF4B25}"/>
              </a:ext>
            </a:extLst>
          </p:cNvPr>
          <p:cNvCxnSpPr>
            <a:cxnSpLocks/>
          </p:cNvCxnSpPr>
          <p:nvPr/>
        </p:nvCxnSpPr>
        <p:spPr>
          <a:xfrm>
            <a:off x="2096996" y="3460983"/>
            <a:ext cx="50420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925927D1-D750-4F7E-92C3-CA103E01423F}"/>
              </a:ext>
            </a:extLst>
          </p:cNvPr>
          <p:cNvCxnSpPr/>
          <p:nvPr/>
        </p:nvCxnSpPr>
        <p:spPr>
          <a:xfrm>
            <a:off x="2096996" y="3904950"/>
            <a:ext cx="49625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3EB1F0E9-C2A3-4D40-AB51-4880AE96725C}"/>
              </a:ext>
            </a:extLst>
          </p:cNvPr>
          <p:cNvCxnSpPr/>
          <p:nvPr/>
        </p:nvCxnSpPr>
        <p:spPr>
          <a:xfrm flipH="1">
            <a:off x="2095598" y="4399722"/>
            <a:ext cx="48820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570889CA-AED2-4DFC-A894-F4285D49A0A4}"/>
              </a:ext>
            </a:extLst>
          </p:cNvPr>
          <p:cNvCxnSpPr/>
          <p:nvPr/>
        </p:nvCxnSpPr>
        <p:spPr>
          <a:xfrm>
            <a:off x="2085497" y="4911600"/>
            <a:ext cx="0" cy="2940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C0CEB19C-8B5F-405C-9899-190337F8C11F}"/>
              </a:ext>
            </a:extLst>
          </p:cNvPr>
          <p:cNvCxnSpPr>
            <a:cxnSpLocks/>
          </p:cNvCxnSpPr>
          <p:nvPr/>
        </p:nvCxnSpPr>
        <p:spPr>
          <a:xfrm>
            <a:off x="2176508" y="5099222"/>
            <a:ext cx="488298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81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Backtracking Example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993" y="2165060"/>
            <a:ext cx="5750417" cy="3989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794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Backtracking Search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64" y="2163516"/>
            <a:ext cx="6406435" cy="4162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8099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Improving Backtracking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3110561-4A3E-44B2-90F9-3F5589066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18" y="2075986"/>
            <a:ext cx="9037982" cy="40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9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Filtering: Forward Checking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83C0F18-7273-446E-8B0F-AB3E08185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7332"/>
            <a:ext cx="9144000" cy="410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45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Progress of Map Coloring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41" y="2061827"/>
            <a:ext cx="8501533" cy="3643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27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9063" y="581526"/>
            <a:ext cx="7808976" cy="1088136"/>
          </a:xfrm>
        </p:spPr>
        <p:txBody>
          <a:bodyPr/>
          <a:lstStyle/>
          <a:p>
            <a:r>
              <a:rPr lang="en-US" dirty="0"/>
              <a:t>Filtering: Constraint Propagation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B8808E3-6049-4F51-B563-0AC315D9A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2940"/>
            <a:ext cx="9144000" cy="4253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2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Consistency of An Arc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7C5F6A1-5925-4E3A-A003-D7B324D76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04" y="2047566"/>
            <a:ext cx="8873544" cy="411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9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 Consistency of a CSP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31D8FBEA-E2E3-4E93-9EE6-D5917B672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66" y="2107096"/>
            <a:ext cx="9051234" cy="453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23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 Consistency of a CSP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342" y="2189408"/>
            <a:ext cx="1961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Variable</a:t>
            </a:r>
          </a:p>
          <a:p>
            <a:endParaRPr lang="en-US" dirty="0" smtClean="0"/>
          </a:p>
          <a:p>
            <a:r>
              <a:rPr lang="en-US" dirty="0" smtClean="0"/>
              <a:t>WA = {R, G, B}</a:t>
            </a:r>
          </a:p>
          <a:p>
            <a:r>
              <a:rPr lang="en-US" dirty="0" smtClean="0"/>
              <a:t>NT= {R, G, B}</a:t>
            </a:r>
          </a:p>
          <a:p>
            <a:r>
              <a:rPr lang="en-US" dirty="0" smtClean="0"/>
              <a:t>Q= {R, G, B}</a:t>
            </a:r>
          </a:p>
          <a:p>
            <a:r>
              <a:rPr lang="en-US" dirty="0" smtClean="0"/>
              <a:t>NSW= {R, G, B}</a:t>
            </a:r>
          </a:p>
          <a:p>
            <a:r>
              <a:rPr lang="en-US" dirty="0" smtClean="0"/>
              <a:t>V = {R, G, B}</a:t>
            </a:r>
          </a:p>
          <a:p>
            <a:r>
              <a:rPr lang="en-US" dirty="0" smtClean="0"/>
              <a:t>SA= {R, G, B}</a:t>
            </a:r>
          </a:p>
          <a:p>
            <a:r>
              <a:rPr lang="en-US" dirty="0" smtClean="0"/>
              <a:t>T= {R, G, B}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7072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Constraints</a:t>
            </a:r>
          </a:p>
          <a:p>
            <a:endParaRPr lang="en-US" dirty="0" smtClean="0"/>
          </a:p>
          <a:p>
            <a:r>
              <a:rPr lang="en-US" dirty="0" smtClean="0"/>
              <a:t>SA</a:t>
            </a:r>
            <a:r>
              <a:rPr lang="en-US" dirty="0"/>
              <a:t>≠WA</a:t>
            </a:r>
          </a:p>
          <a:p>
            <a:r>
              <a:rPr lang="en-US" dirty="0"/>
              <a:t>SA≠NT</a:t>
            </a:r>
          </a:p>
          <a:p>
            <a:r>
              <a:rPr lang="en-US" dirty="0"/>
              <a:t>SA≠Q</a:t>
            </a:r>
          </a:p>
          <a:p>
            <a:r>
              <a:rPr lang="en-US" dirty="0"/>
              <a:t>SA≠NSW</a:t>
            </a:r>
          </a:p>
          <a:p>
            <a:r>
              <a:rPr lang="en-US" dirty="0"/>
              <a:t>SA≠V</a:t>
            </a:r>
          </a:p>
          <a:p>
            <a:r>
              <a:rPr lang="en-US" dirty="0" smtClean="0"/>
              <a:t>WA≠NT</a:t>
            </a:r>
          </a:p>
          <a:p>
            <a:r>
              <a:rPr lang="en-US" dirty="0" smtClean="0"/>
              <a:t>NT≠Q</a:t>
            </a:r>
          </a:p>
          <a:p>
            <a:r>
              <a:rPr lang="en-US" dirty="0" smtClean="0"/>
              <a:t>Q≠NSW</a:t>
            </a:r>
          </a:p>
          <a:p>
            <a:r>
              <a:rPr lang="en-US" dirty="0" smtClean="0"/>
              <a:t>NSW≠V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319" y="2240279"/>
            <a:ext cx="5073405" cy="37226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3197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Constraints</a:t>
            </a:r>
          </a:p>
          <a:p>
            <a:endParaRPr lang="en-US" dirty="0" smtClean="0"/>
          </a:p>
          <a:p>
            <a:r>
              <a:rPr lang="en-US" dirty="0"/>
              <a:t>W</a:t>
            </a:r>
            <a:r>
              <a:rPr lang="en-US" dirty="0" smtClean="0"/>
              <a:t>A≠SA</a:t>
            </a:r>
            <a:endParaRPr lang="en-US" dirty="0"/>
          </a:p>
          <a:p>
            <a:r>
              <a:rPr lang="en-US" dirty="0" smtClean="0"/>
              <a:t>NT≠SA</a:t>
            </a:r>
            <a:endParaRPr lang="en-US" dirty="0"/>
          </a:p>
          <a:p>
            <a:r>
              <a:rPr lang="en-US" dirty="0" smtClean="0"/>
              <a:t>Q≠SA</a:t>
            </a:r>
            <a:endParaRPr lang="en-US" dirty="0"/>
          </a:p>
          <a:p>
            <a:r>
              <a:rPr lang="en-US" dirty="0" smtClean="0"/>
              <a:t>NSW≠SA</a:t>
            </a:r>
            <a:endParaRPr lang="en-US" dirty="0"/>
          </a:p>
          <a:p>
            <a:r>
              <a:rPr lang="en-US" dirty="0" smtClean="0"/>
              <a:t>V≠SA</a:t>
            </a:r>
            <a:endParaRPr lang="en-US" dirty="0"/>
          </a:p>
          <a:p>
            <a:r>
              <a:rPr lang="en-US" dirty="0" smtClean="0"/>
              <a:t>NT≠WA</a:t>
            </a:r>
          </a:p>
          <a:p>
            <a:r>
              <a:rPr lang="en-US" dirty="0" smtClean="0"/>
              <a:t>Q≠NT</a:t>
            </a:r>
          </a:p>
          <a:p>
            <a:r>
              <a:rPr lang="en-US" dirty="0" smtClean="0"/>
              <a:t>NSW≠Q</a:t>
            </a:r>
          </a:p>
          <a:p>
            <a:r>
              <a:rPr lang="en-US" dirty="0" smtClean="0"/>
              <a:t>V≠NSW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26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Search For?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44F4BC71-6EBF-411C-A634-CCCFB8471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1" y="2150587"/>
            <a:ext cx="8564451" cy="388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90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 Consistency of a CSP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342" y="2189408"/>
            <a:ext cx="1961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Variable</a:t>
            </a:r>
          </a:p>
          <a:p>
            <a:endParaRPr lang="en-US" dirty="0" smtClean="0"/>
          </a:p>
          <a:p>
            <a:r>
              <a:rPr lang="en-US" b="1" dirty="0" smtClean="0"/>
              <a:t>WA = {R}</a:t>
            </a:r>
          </a:p>
          <a:p>
            <a:r>
              <a:rPr lang="en-US" dirty="0" smtClean="0"/>
              <a:t>NT= {R, G, B}</a:t>
            </a:r>
          </a:p>
          <a:p>
            <a:r>
              <a:rPr lang="en-US" dirty="0" smtClean="0"/>
              <a:t>Q= {R, G, B}</a:t>
            </a:r>
          </a:p>
          <a:p>
            <a:r>
              <a:rPr lang="en-US" dirty="0" smtClean="0"/>
              <a:t>NSW= {R, G, B}</a:t>
            </a:r>
          </a:p>
          <a:p>
            <a:r>
              <a:rPr lang="en-US" dirty="0" smtClean="0"/>
              <a:t>V = {R, G, B}</a:t>
            </a:r>
          </a:p>
          <a:p>
            <a:r>
              <a:rPr lang="en-US" dirty="0" smtClean="0"/>
              <a:t>SA= {R, G, B}</a:t>
            </a:r>
          </a:p>
          <a:p>
            <a:r>
              <a:rPr lang="en-US" dirty="0" smtClean="0"/>
              <a:t>T= {R, G, B}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7072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Constraints</a:t>
            </a:r>
          </a:p>
          <a:p>
            <a:endParaRPr lang="en-US" dirty="0" smtClean="0"/>
          </a:p>
          <a:p>
            <a:r>
              <a:rPr lang="en-US" dirty="0" smtClean="0"/>
              <a:t>SA</a:t>
            </a:r>
            <a:r>
              <a:rPr lang="en-US" dirty="0"/>
              <a:t>≠WA</a:t>
            </a:r>
          </a:p>
          <a:p>
            <a:r>
              <a:rPr lang="en-US" dirty="0"/>
              <a:t>SA≠NT</a:t>
            </a:r>
          </a:p>
          <a:p>
            <a:r>
              <a:rPr lang="en-US" dirty="0"/>
              <a:t>SA≠Q</a:t>
            </a:r>
          </a:p>
          <a:p>
            <a:r>
              <a:rPr lang="en-US" dirty="0"/>
              <a:t>SA≠NSW</a:t>
            </a:r>
          </a:p>
          <a:p>
            <a:r>
              <a:rPr lang="en-US" dirty="0"/>
              <a:t>SA≠V</a:t>
            </a:r>
          </a:p>
          <a:p>
            <a:r>
              <a:rPr lang="en-US" dirty="0" smtClean="0"/>
              <a:t>WA≠NT</a:t>
            </a:r>
          </a:p>
          <a:p>
            <a:r>
              <a:rPr lang="en-US" dirty="0" smtClean="0"/>
              <a:t>NT≠Q</a:t>
            </a:r>
          </a:p>
          <a:p>
            <a:r>
              <a:rPr lang="en-US" dirty="0" smtClean="0"/>
              <a:t>Q≠NSW</a:t>
            </a:r>
          </a:p>
          <a:p>
            <a:r>
              <a:rPr lang="en-US" dirty="0" smtClean="0"/>
              <a:t>NSW≠V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3197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Constraints</a:t>
            </a:r>
          </a:p>
          <a:p>
            <a:endParaRPr lang="en-US" dirty="0" smtClean="0"/>
          </a:p>
          <a:p>
            <a:r>
              <a:rPr lang="en-US" dirty="0"/>
              <a:t>W</a:t>
            </a:r>
            <a:r>
              <a:rPr lang="en-US" dirty="0" smtClean="0"/>
              <a:t>A≠SA</a:t>
            </a:r>
            <a:endParaRPr lang="en-US" dirty="0"/>
          </a:p>
          <a:p>
            <a:r>
              <a:rPr lang="en-US" dirty="0" smtClean="0"/>
              <a:t>NT≠SA</a:t>
            </a:r>
            <a:endParaRPr lang="en-US" dirty="0"/>
          </a:p>
          <a:p>
            <a:r>
              <a:rPr lang="en-US" dirty="0" smtClean="0"/>
              <a:t>Q≠SA</a:t>
            </a:r>
            <a:endParaRPr lang="en-US" dirty="0"/>
          </a:p>
          <a:p>
            <a:r>
              <a:rPr lang="en-US" dirty="0" smtClean="0"/>
              <a:t>NSW≠SA</a:t>
            </a:r>
            <a:endParaRPr lang="en-US" dirty="0"/>
          </a:p>
          <a:p>
            <a:r>
              <a:rPr lang="en-US" dirty="0" smtClean="0"/>
              <a:t>V≠SA</a:t>
            </a:r>
            <a:endParaRPr lang="en-US" dirty="0"/>
          </a:p>
          <a:p>
            <a:r>
              <a:rPr lang="en-US" dirty="0" smtClean="0"/>
              <a:t>NT≠WA</a:t>
            </a:r>
          </a:p>
          <a:p>
            <a:r>
              <a:rPr lang="en-US" dirty="0" smtClean="0"/>
              <a:t>Q≠NT</a:t>
            </a:r>
          </a:p>
          <a:p>
            <a:r>
              <a:rPr lang="en-US" dirty="0" smtClean="0"/>
              <a:t>NSW≠Q</a:t>
            </a:r>
          </a:p>
          <a:p>
            <a:r>
              <a:rPr lang="en-US" dirty="0" smtClean="0"/>
              <a:t>V≠NSW</a:t>
            </a:r>
          </a:p>
          <a:p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1944709" y="2807594"/>
            <a:ext cx="296215" cy="23182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125126" y="4194219"/>
            <a:ext cx="296215" cy="23182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43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 Consistency of a CSP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342" y="2189408"/>
            <a:ext cx="1961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Variable</a:t>
            </a:r>
          </a:p>
          <a:p>
            <a:endParaRPr lang="en-US" dirty="0" smtClean="0"/>
          </a:p>
          <a:p>
            <a:r>
              <a:rPr lang="en-US" b="1" dirty="0" smtClean="0"/>
              <a:t>WA = {R}</a:t>
            </a:r>
          </a:p>
          <a:p>
            <a:r>
              <a:rPr lang="en-US" dirty="0" smtClean="0"/>
              <a:t>NT= {R, G, B}</a:t>
            </a:r>
          </a:p>
          <a:p>
            <a:r>
              <a:rPr lang="en-US" dirty="0" smtClean="0"/>
              <a:t>Q= {R, G, B}</a:t>
            </a:r>
          </a:p>
          <a:p>
            <a:r>
              <a:rPr lang="en-US" dirty="0" smtClean="0"/>
              <a:t>NSW= {R, G, B}</a:t>
            </a:r>
          </a:p>
          <a:p>
            <a:r>
              <a:rPr lang="en-US" dirty="0" smtClean="0"/>
              <a:t>V = {R, G, B}</a:t>
            </a:r>
          </a:p>
          <a:p>
            <a:r>
              <a:rPr lang="en-US" dirty="0" smtClean="0"/>
              <a:t>SA= {</a:t>
            </a:r>
            <a:r>
              <a:rPr lang="en-US" dirty="0" smtClean="0">
                <a:solidFill>
                  <a:srgbClr val="FF0000"/>
                </a:solidFill>
              </a:rPr>
              <a:t>R</a:t>
            </a:r>
            <a:r>
              <a:rPr lang="en-US" dirty="0" smtClean="0"/>
              <a:t>, G, B}</a:t>
            </a:r>
          </a:p>
          <a:p>
            <a:r>
              <a:rPr lang="en-US" dirty="0" smtClean="0"/>
              <a:t>T= {R, G, B}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7072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Constraints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FF0000"/>
                </a:solidFill>
              </a:rPr>
              <a:t>SA</a:t>
            </a:r>
            <a:r>
              <a:rPr lang="en-US" dirty="0">
                <a:solidFill>
                  <a:srgbClr val="FF0000"/>
                </a:solidFill>
              </a:rPr>
              <a:t>≠WA</a:t>
            </a:r>
          </a:p>
          <a:p>
            <a:r>
              <a:rPr lang="en-US" dirty="0"/>
              <a:t>SA≠NT</a:t>
            </a:r>
          </a:p>
          <a:p>
            <a:r>
              <a:rPr lang="en-US" dirty="0"/>
              <a:t>SA≠Q</a:t>
            </a:r>
          </a:p>
          <a:p>
            <a:r>
              <a:rPr lang="en-US" dirty="0"/>
              <a:t>SA≠NSW</a:t>
            </a:r>
          </a:p>
          <a:p>
            <a:r>
              <a:rPr lang="en-US" dirty="0"/>
              <a:t>SA≠V</a:t>
            </a:r>
          </a:p>
          <a:p>
            <a:r>
              <a:rPr lang="en-US" dirty="0" smtClean="0"/>
              <a:t>WA≠NT</a:t>
            </a:r>
          </a:p>
          <a:p>
            <a:r>
              <a:rPr lang="en-US" dirty="0" smtClean="0"/>
              <a:t>NT≠Q</a:t>
            </a:r>
          </a:p>
          <a:p>
            <a:r>
              <a:rPr lang="en-US" dirty="0" smtClean="0"/>
              <a:t>Q≠NSW</a:t>
            </a:r>
          </a:p>
          <a:p>
            <a:r>
              <a:rPr lang="en-US" dirty="0" smtClean="0"/>
              <a:t>NSW≠V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3197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Constraints</a:t>
            </a:r>
          </a:p>
          <a:p>
            <a:endParaRPr lang="en-US" dirty="0" smtClean="0"/>
          </a:p>
          <a:p>
            <a:r>
              <a:rPr lang="en-US" dirty="0"/>
              <a:t>W</a:t>
            </a:r>
            <a:r>
              <a:rPr lang="en-US" dirty="0" smtClean="0"/>
              <a:t>A≠SA</a:t>
            </a:r>
            <a:endParaRPr lang="en-US" dirty="0"/>
          </a:p>
          <a:p>
            <a:r>
              <a:rPr lang="en-US" dirty="0" smtClean="0"/>
              <a:t>NT≠SA</a:t>
            </a:r>
            <a:endParaRPr lang="en-US" dirty="0"/>
          </a:p>
          <a:p>
            <a:r>
              <a:rPr lang="en-US" dirty="0" smtClean="0"/>
              <a:t>Q≠SA</a:t>
            </a:r>
            <a:endParaRPr lang="en-US" dirty="0"/>
          </a:p>
          <a:p>
            <a:r>
              <a:rPr lang="en-US" dirty="0" smtClean="0"/>
              <a:t>NSW≠SA</a:t>
            </a:r>
            <a:endParaRPr lang="en-US" dirty="0"/>
          </a:p>
          <a:p>
            <a:r>
              <a:rPr lang="en-US" dirty="0" smtClean="0"/>
              <a:t>V≠SA</a:t>
            </a:r>
            <a:endParaRPr lang="en-US" dirty="0"/>
          </a:p>
          <a:p>
            <a:r>
              <a:rPr lang="en-US" dirty="0" smtClean="0"/>
              <a:t>NT≠WA</a:t>
            </a:r>
          </a:p>
          <a:p>
            <a:r>
              <a:rPr lang="en-US" dirty="0" smtClean="0"/>
              <a:t>Q≠NT</a:t>
            </a:r>
          </a:p>
          <a:p>
            <a:r>
              <a:rPr lang="en-US" dirty="0" smtClean="0"/>
              <a:t>NSW≠Q</a:t>
            </a:r>
          </a:p>
          <a:p>
            <a:r>
              <a:rPr lang="en-US" dirty="0" smtClean="0"/>
              <a:t>V≠NSW</a:t>
            </a:r>
          </a:p>
          <a:p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1944709" y="2807594"/>
            <a:ext cx="296215" cy="23182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125126" y="4194219"/>
            <a:ext cx="296215" cy="23182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22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 Consistency of a CSP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342" y="2189408"/>
            <a:ext cx="1961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Variable</a:t>
            </a:r>
          </a:p>
          <a:p>
            <a:endParaRPr lang="en-US" dirty="0" smtClean="0"/>
          </a:p>
          <a:p>
            <a:r>
              <a:rPr lang="en-US" b="1" dirty="0" smtClean="0"/>
              <a:t>WA = {R}</a:t>
            </a:r>
          </a:p>
          <a:p>
            <a:r>
              <a:rPr lang="en-US" dirty="0" smtClean="0"/>
              <a:t>NT= {R, G, B}</a:t>
            </a:r>
          </a:p>
          <a:p>
            <a:r>
              <a:rPr lang="en-US" dirty="0" smtClean="0"/>
              <a:t>Q= {R, G, B}</a:t>
            </a:r>
          </a:p>
          <a:p>
            <a:r>
              <a:rPr lang="en-US" dirty="0" smtClean="0"/>
              <a:t>NSW= {R, G, B}</a:t>
            </a:r>
          </a:p>
          <a:p>
            <a:r>
              <a:rPr lang="en-US" dirty="0" smtClean="0"/>
              <a:t>V = {R, G, B}</a:t>
            </a:r>
          </a:p>
          <a:p>
            <a:r>
              <a:rPr lang="en-US" dirty="0" smtClean="0"/>
              <a:t>SA= {G, B}</a:t>
            </a:r>
          </a:p>
          <a:p>
            <a:r>
              <a:rPr lang="en-US" dirty="0" smtClean="0"/>
              <a:t>T= {R, G, B}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7072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Constraints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0070C0"/>
                </a:solidFill>
              </a:rPr>
              <a:t>SA</a:t>
            </a:r>
            <a:r>
              <a:rPr lang="en-US" dirty="0">
                <a:solidFill>
                  <a:srgbClr val="0070C0"/>
                </a:solidFill>
              </a:rPr>
              <a:t>≠WA</a:t>
            </a:r>
          </a:p>
          <a:p>
            <a:r>
              <a:rPr lang="en-US" dirty="0"/>
              <a:t>SA≠NT</a:t>
            </a:r>
          </a:p>
          <a:p>
            <a:r>
              <a:rPr lang="en-US" dirty="0"/>
              <a:t>SA≠Q</a:t>
            </a:r>
          </a:p>
          <a:p>
            <a:r>
              <a:rPr lang="en-US" dirty="0"/>
              <a:t>SA≠NSW</a:t>
            </a:r>
          </a:p>
          <a:p>
            <a:r>
              <a:rPr lang="en-US" dirty="0"/>
              <a:t>SA≠V</a:t>
            </a:r>
          </a:p>
          <a:p>
            <a:r>
              <a:rPr lang="en-US" dirty="0" smtClean="0"/>
              <a:t>WA≠NT</a:t>
            </a:r>
          </a:p>
          <a:p>
            <a:r>
              <a:rPr lang="en-US" dirty="0" smtClean="0"/>
              <a:t>NT≠Q</a:t>
            </a:r>
          </a:p>
          <a:p>
            <a:r>
              <a:rPr lang="en-US" dirty="0" smtClean="0"/>
              <a:t>Q≠NSW</a:t>
            </a:r>
          </a:p>
          <a:p>
            <a:r>
              <a:rPr lang="en-US" dirty="0" smtClean="0"/>
              <a:t>NSW≠V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3197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Constraints</a:t>
            </a:r>
          </a:p>
          <a:p>
            <a:endParaRPr lang="en-US" dirty="0" smtClean="0"/>
          </a:p>
          <a:p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dirty="0" smtClean="0">
                <a:solidFill>
                  <a:srgbClr val="00B050"/>
                </a:solidFill>
              </a:rPr>
              <a:t>A≠SA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 smtClean="0">
                <a:solidFill>
                  <a:srgbClr val="00B050"/>
                </a:solidFill>
              </a:rPr>
              <a:t>NT≠SA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 smtClean="0">
                <a:solidFill>
                  <a:srgbClr val="00B050"/>
                </a:solidFill>
              </a:rPr>
              <a:t>Q≠SA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 smtClean="0">
                <a:solidFill>
                  <a:srgbClr val="00B050"/>
                </a:solidFill>
              </a:rPr>
              <a:t>NSW≠SA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 smtClean="0">
                <a:solidFill>
                  <a:srgbClr val="00B050"/>
                </a:solidFill>
              </a:rPr>
              <a:t>V≠SA</a:t>
            </a:r>
            <a:endParaRPr lang="en-US" dirty="0">
              <a:solidFill>
                <a:srgbClr val="00B050"/>
              </a:solidFill>
            </a:endParaRPr>
          </a:p>
          <a:p>
            <a:r>
              <a:rPr lang="en-US" dirty="0" smtClean="0"/>
              <a:t>NT≠WA</a:t>
            </a:r>
          </a:p>
          <a:p>
            <a:r>
              <a:rPr lang="en-US" dirty="0" smtClean="0"/>
              <a:t>Q≠NT</a:t>
            </a:r>
          </a:p>
          <a:p>
            <a:r>
              <a:rPr lang="en-US" dirty="0" smtClean="0"/>
              <a:t>NSW≠Q</a:t>
            </a:r>
          </a:p>
          <a:p>
            <a:r>
              <a:rPr lang="en-US" dirty="0" smtClean="0"/>
              <a:t>V≠NSW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25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 Consistency of a CSP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342" y="2189408"/>
            <a:ext cx="1961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Variable</a:t>
            </a:r>
          </a:p>
          <a:p>
            <a:endParaRPr lang="en-US" dirty="0" smtClean="0"/>
          </a:p>
          <a:p>
            <a:r>
              <a:rPr lang="en-US" b="1" dirty="0" smtClean="0"/>
              <a:t>WA = {R}</a:t>
            </a:r>
          </a:p>
          <a:p>
            <a:r>
              <a:rPr lang="en-US" dirty="0" smtClean="0"/>
              <a:t>NT= {R, G, B}</a:t>
            </a:r>
          </a:p>
          <a:p>
            <a:r>
              <a:rPr lang="en-US" dirty="0" smtClean="0"/>
              <a:t>Q= {R, G, B}</a:t>
            </a:r>
          </a:p>
          <a:p>
            <a:r>
              <a:rPr lang="en-US" dirty="0" smtClean="0"/>
              <a:t>NSW= {R, G, B}</a:t>
            </a:r>
          </a:p>
          <a:p>
            <a:r>
              <a:rPr lang="en-US" dirty="0" smtClean="0"/>
              <a:t>V = {R, G, B}</a:t>
            </a:r>
          </a:p>
          <a:p>
            <a:r>
              <a:rPr lang="en-US" dirty="0" smtClean="0"/>
              <a:t>SA= {G, B}</a:t>
            </a:r>
          </a:p>
          <a:p>
            <a:r>
              <a:rPr lang="en-US" dirty="0" smtClean="0"/>
              <a:t>T= {R, G, B}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7072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Constraints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0070C0"/>
                </a:solidFill>
              </a:rPr>
              <a:t>SA</a:t>
            </a:r>
            <a:r>
              <a:rPr lang="en-US" dirty="0">
                <a:solidFill>
                  <a:srgbClr val="0070C0"/>
                </a:solidFill>
              </a:rPr>
              <a:t>≠WA</a:t>
            </a:r>
          </a:p>
          <a:p>
            <a:r>
              <a:rPr lang="en-US" dirty="0"/>
              <a:t>SA≠NT</a:t>
            </a:r>
          </a:p>
          <a:p>
            <a:r>
              <a:rPr lang="en-US" dirty="0"/>
              <a:t>SA≠Q</a:t>
            </a:r>
          </a:p>
          <a:p>
            <a:r>
              <a:rPr lang="en-US" dirty="0"/>
              <a:t>SA≠NSW</a:t>
            </a:r>
          </a:p>
          <a:p>
            <a:r>
              <a:rPr lang="en-US" dirty="0"/>
              <a:t>SA≠V</a:t>
            </a:r>
          </a:p>
          <a:p>
            <a:r>
              <a:rPr lang="en-US" dirty="0" smtClean="0"/>
              <a:t>WA≠NT</a:t>
            </a:r>
          </a:p>
          <a:p>
            <a:r>
              <a:rPr lang="en-US" dirty="0" smtClean="0"/>
              <a:t>NT≠Q</a:t>
            </a:r>
          </a:p>
          <a:p>
            <a:r>
              <a:rPr lang="en-US" dirty="0" smtClean="0"/>
              <a:t>Q≠NSW</a:t>
            </a:r>
          </a:p>
          <a:p>
            <a:r>
              <a:rPr lang="en-US" dirty="0" smtClean="0"/>
              <a:t>NSW≠V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3197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Constraints</a:t>
            </a:r>
          </a:p>
          <a:p>
            <a:endParaRPr lang="en-US" dirty="0" smtClean="0"/>
          </a:p>
          <a:p>
            <a:r>
              <a:rPr lang="en-US" dirty="0"/>
              <a:t>W</a:t>
            </a:r>
            <a:r>
              <a:rPr lang="en-US" dirty="0" smtClean="0"/>
              <a:t>A≠SA</a:t>
            </a:r>
            <a:endParaRPr lang="en-US" dirty="0"/>
          </a:p>
          <a:p>
            <a:r>
              <a:rPr lang="en-US" dirty="0" smtClean="0"/>
              <a:t>NT≠SA</a:t>
            </a:r>
            <a:endParaRPr lang="en-US" dirty="0"/>
          </a:p>
          <a:p>
            <a:r>
              <a:rPr lang="en-US" dirty="0" smtClean="0"/>
              <a:t>Q≠SA</a:t>
            </a:r>
            <a:endParaRPr lang="en-US" dirty="0"/>
          </a:p>
          <a:p>
            <a:r>
              <a:rPr lang="en-US" dirty="0" smtClean="0"/>
              <a:t>NSW≠SA</a:t>
            </a:r>
            <a:endParaRPr lang="en-US" dirty="0"/>
          </a:p>
          <a:p>
            <a:r>
              <a:rPr lang="en-US" dirty="0" smtClean="0"/>
              <a:t>V≠SA</a:t>
            </a:r>
            <a:endParaRPr lang="en-US" dirty="0"/>
          </a:p>
          <a:p>
            <a:r>
              <a:rPr lang="en-US" dirty="0" smtClean="0"/>
              <a:t>NT≠WA</a:t>
            </a:r>
          </a:p>
          <a:p>
            <a:r>
              <a:rPr lang="en-US" dirty="0" smtClean="0"/>
              <a:t>Q≠NT</a:t>
            </a:r>
          </a:p>
          <a:p>
            <a:r>
              <a:rPr lang="en-US" dirty="0" smtClean="0"/>
              <a:t>NSW≠Q</a:t>
            </a:r>
          </a:p>
          <a:p>
            <a:r>
              <a:rPr lang="en-US" dirty="0" smtClean="0"/>
              <a:t>V≠NSW</a:t>
            </a:r>
          </a:p>
          <a:p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1916048" y="3059923"/>
            <a:ext cx="303285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1913900" y="3379750"/>
            <a:ext cx="303285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1916048" y="3658591"/>
            <a:ext cx="303285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1913899" y="3909494"/>
            <a:ext cx="303285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1913898" y="4155149"/>
            <a:ext cx="303285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1867437" y="4400804"/>
            <a:ext cx="303285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1867437" y="4706729"/>
            <a:ext cx="303285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1867437" y="5029311"/>
            <a:ext cx="303285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3828687" y="2817607"/>
            <a:ext cx="303285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3828686" y="3086152"/>
            <a:ext cx="303285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3828685" y="3378253"/>
            <a:ext cx="303285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3828684" y="3653578"/>
            <a:ext cx="303285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>
            <a:off x="3828683" y="3912833"/>
            <a:ext cx="303285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/>
          <p:cNvSpPr/>
          <p:nvPr/>
        </p:nvSpPr>
        <p:spPr>
          <a:xfrm>
            <a:off x="3828682" y="4178997"/>
            <a:ext cx="303285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354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8" grpId="0" animBg="1"/>
      <p:bldP spid="8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 Consistency of a CSP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342" y="2189408"/>
            <a:ext cx="1961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Variable</a:t>
            </a:r>
          </a:p>
          <a:p>
            <a:endParaRPr lang="en-US" dirty="0" smtClean="0"/>
          </a:p>
          <a:p>
            <a:r>
              <a:rPr lang="en-US" b="1" dirty="0" smtClean="0"/>
              <a:t>WA = {R}</a:t>
            </a:r>
          </a:p>
          <a:p>
            <a:r>
              <a:rPr lang="en-US" dirty="0" smtClean="0"/>
              <a:t>NT= {</a:t>
            </a:r>
            <a:r>
              <a:rPr lang="en-US" dirty="0" smtClean="0">
                <a:solidFill>
                  <a:srgbClr val="FF0000"/>
                </a:solidFill>
              </a:rPr>
              <a:t>R</a:t>
            </a:r>
            <a:r>
              <a:rPr lang="en-US" dirty="0" smtClean="0"/>
              <a:t>, G, B}</a:t>
            </a:r>
          </a:p>
          <a:p>
            <a:r>
              <a:rPr lang="en-US" dirty="0" smtClean="0"/>
              <a:t>Q= {R, G, B}</a:t>
            </a:r>
          </a:p>
          <a:p>
            <a:r>
              <a:rPr lang="en-US" dirty="0" smtClean="0"/>
              <a:t>NSW= {R, G, B}</a:t>
            </a:r>
          </a:p>
          <a:p>
            <a:r>
              <a:rPr lang="en-US" dirty="0" smtClean="0"/>
              <a:t>V = {R, G, B}</a:t>
            </a:r>
          </a:p>
          <a:p>
            <a:r>
              <a:rPr lang="en-US" dirty="0" smtClean="0"/>
              <a:t>SA= {G, B}</a:t>
            </a:r>
          </a:p>
          <a:p>
            <a:r>
              <a:rPr lang="en-US" dirty="0" smtClean="0"/>
              <a:t>T= {R, G, B}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7072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Constraints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0070C0"/>
                </a:solidFill>
              </a:rPr>
              <a:t>SA</a:t>
            </a:r>
            <a:r>
              <a:rPr lang="en-US" dirty="0">
                <a:solidFill>
                  <a:srgbClr val="0070C0"/>
                </a:solidFill>
              </a:rPr>
              <a:t>≠WA</a:t>
            </a:r>
          </a:p>
          <a:p>
            <a:r>
              <a:rPr lang="en-US" dirty="0">
                <a:solidFill>
                  <a:schemeClr val="accent3"/>
                </a:solidFill>
              </a:rPr>
              <a:t>SA≠NT</a:t>
            </a:r>
          </a:p>
          <a:p>
            <a:r>
              <a:rPr lang="en-US" dirty="0">
                <a:solidFill>
                  <a:schemeClr val="accent3"/>
                </a:solidFill>
              </a:rPr>
              <a:t>SA≠Q</a:t>
            </a:r>
          </a:p>
          <a:p>
            <a:r>
              <a:rPr lang="en-US" dirty="0">
                <a:solidFill>
                  <a:schemeClr val="accent3"/>
                </a:solidFill>
              </a:rPr>
              <a:t>SA≠NSW</a:t>
            </a:r>
          </a:p>
          <a:p>
            <a:r>
              <a:rPr lang="en-US" dirty="0">
                <a:solidFill>
                  <a:schemeClr val="accent3"/>
                </a:solidFill>
              </a:rPr>
              <a:t>SA≠V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WA≠NT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NT≠Q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Q≠NSW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NSW≠V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3197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Constraints</a:t>
            </a:r>
          </a:p>
          <a:p>
            <a:endParaRPr lang="en-US" dirty="0" smtClean="0"/>
          </a:p>
          <a:p>
            <a:r>
              <a:rPr lang="en-US" dirty="0">
                <a:solidFill>
                  <a:schemeClr val="accent3"/>
                </a:solidFill>
              </a:rPr>
              <a:t>W</a:t>
            </a:r>
            <a:r>
              <a:rPr lang="en-US" dirty="0" smtClean="0">
                <a:solidFill>
                  <a:schemeClr val="accent3"/>
                </a:solidFill>
              </a:rPr>
              <a:t>A≠SA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NT≠SA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Q≠SA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NSW≠SA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V≠SA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NT≠WA</a:t>
            </a:r>
          </a:p>
          <a:p>
            <a:r>
              <a:rPr lang="en-US" dirty="0" smtClean="0"/>
              <a:t>Q≠NT</a:t>
            </a:r>
          </a:p>
          <a:p>
            <a:r>
              <a:rPr lang="en-US" dirty="0" smtClean="0"/>
              <a:t>NSW≠Q</a:t>
            </a:r>
          </a:p>
          <a:p>
            <a:r>
              <a:rPr lang="en-US" dirty="0" smtClean="0"/>
              <a:t>V≠NSW</a:t>
            </a:r>
          </a:p>
          <a:p>
            <a:endParaRPr lang="en-US" dirty="0"/>
          </a:p>
        </p:txBody>
      </p:sp>
      <p:sp>
        <p:nvSpPr>
          <p:cNvPr id="21" name="Right Arrow 20"/>
          <p:cNvSpPr/>
          <p:nvPr/>
        </p:nvSpPr>
        <p:spPr>
          <a:xfrm>
            <a:off x="3828682" y="4178997"/>
            <a:ext cx="303285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08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 Consistency of a CSP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342" y="2189408"/>
            <a:ext cx="1961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Variable</a:t>
            </a:r>
          </a:p>
          <a:p>
            <a:endParaRPr lang="en-US" dirty="0" smtClean="0"/>
          </a:p>
          <a:p>
            <a:r>
              <a:rPr lang="en-US" b="1" dirty="0" smtClean="0"/>
              <a:t>WA = {R}</a:t>
            </a:r>
          </a:p>
          <a:p>
            <a:r>
              <a:rPr lang="en-US" dirty="0" smtClean="0"/>
              <a:t>NT= {G, B}</a:t>
            </a:r>
          </a:p>
          <a:p>
            <a:r>
              <a:rPr lang="en-US" dirty="0" smtClean="0"/>
              <a:t>Q= {R, G, B}</a:t>
            </a:r>
          </a:p>
          <a:p>
            <a:r>
              <a:rPr lang="en-US" dirty="0" smtClean="0"/>
              <a:t>NSW= {R, G, B}</a:t>
            </a:r>
          </a:p>
          <a:p>
            <a:r>
              <a:rPr lang="en-US" dirty="0" smtClean="0"/>
              <a:t>V = {R, G, B}</a:t>
            </a:r>
          </a:p>
          <a:p>
            <a:r>
              <a:rPr lang="en-US" dirty="0" smtClean="0"/>
              <a:t>SA= {G, B}</a:t>
            </a:r>
          </a:p>
          <a:p>
            <a:r>
              <a:rPr lang="en-US" dirty="0" smtClean="0"/>
              <a:t>T= {R, G, B}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7072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Constraints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0070C0"/>
                </a:solidFill>
              </a:rPr>
              <a:t>SA</a:t>
            </a:r>
            <a:r>
              <a:rPr lang="en-US" dirty="0">
                <a:solidFill>
                  <a:srgbClr val="0070C0"/>
                </a:solidFill>
              </a:rPr>
              <a:t>≠WA</a:t>
            </a:r>
          </a:p>
          <a:p>
            <a:r>
              <a:rPr lang="en-US" dirty="0"/>
              <a:t>SA≠NT</a:t>
            </a:r>
          </a:p>
          <a:p>
            <a:r>
              <a:rPr lang="en-US" dirty="0">
                <a:solidFill>
                  <a:schemeClr val="accent3"/>
                </a:solidFill>
              </a:rPr>
              <a:t>SA≠Q</a:t>
            </a:r>
          </a:p>
          <a:p>
            <a:r>
              <a:rPr lang="en-US" dirty="0">
                <a:solidFill>
                  <a:schemeClr val="accent3"/>
                </a:solidFill>
              </a:rPr>
              <a:t>SA≠NSW</a:t>
            </a:r>
          </a:p>
          <a:p>
            <a:r>
              <a:rPr lang="en-US" dirty="0">
                <a:solidFill>
                  <a:schemeClr val="accent3"/>
                </a:solidFill>
              </a:rPr>
              <a:t>SA≠V</a:t>
            </a:r>
          </a:p>
          <a:p>
            <a:r>
              <a:rPr lang="en-US" dirty="0" smtClean="0"/>
              <a:t>WA≠NT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NT≠Q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Q≠NSW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NSW≠V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3197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Constraints</a:t>
            </a:r>
          </a:p>
          <a:p>
            <a:endParaRPr lang="en-US" dirty="0" smtClean="0"/>
          </a:p>
          <a:p>
            <a:r>
              <a:rPr lang="en-US" dirty="0">
                <a:solidFill>
                  <a:schemeClr val="accent3"/>
                </a:solidFill>
              </a:rPr>
              <a:t>W</a:t>
            </a:r>
            <a:r>
              <a:rPr lang="en-US" dirty="0" smtClean="0">
                <a:solidFill>
                  <a:schemeClr val="accent3"/>
                </a:solidFill>
              </a:rPr>
              <a:t>A≠SA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NT≠SA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Q≠SA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NSW≠SA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V≠SA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 smtClean="0">
                <a:solidFill>
                  <a:srgbClr val="FF0000"/>
                </a:solidFill>
              </a:rPr>
              <a:t>NT≠WA</a:t>
            </a:r>
          </a:p>
          <a:p>
            <a:r>
              <a:rPr lang="en-US" dirty="0" smtClean="0"/>
              <a:t>Q≠NT</a:t>
            </a:r>
          </a:p>
          <a:p>
            <a:r>
              <a:rPr lang="en-US" dirty="0" smtClean="0"/>
              <a:t>NSW≠Q</a:t>
            </a:r>
          </a:p>
          <a:p>
            <a:r>
              <a:rPr lang="en-US" dirty="0" smtClean="0"/>
              <a:t>V≠NSW</a:t>
            </a:r>
          </a:p>
          <a:p>
            <a:endParaRPr lang="en-US" dirty="0"/>
          </a:p>
        </p:txBody>
      </p:sp>
      <p:sp>
        <p:nvSpPr>
          <p:cNvPr id="21" name="Right Arrow 20"/>
          <p:cNvSpPr/>
          <p:nvPr/>
        </p:nvSpPr>
        <p:spPr>
          <a:xfrm>
            <a:off x="3828686" y="4164818"/>
            <a:ext cx="303285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144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 Consistency of a CSP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342" y="2189408"/>
            <a:ext cx="1961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Variable</a:t>
            </a:r>
          </a:p>
          <a:p>
            <a:endParaRPr lang="en-US" dirty="0" smtClean="0"/>
          </a:p>
          <a:p>
            <a:r>
              <a:rPr lang="en-US" b="1" dirty="0" smtClean="0"/>
              <a:t>WA = {R}</a:t>
            </a:r>
          </a:p>
          <a:p>
            <a:r>
              <a:rPr lang="en-US" dirty="0" smtClean="0"/>
              <a:t>NT= {G, B}</a:t>
            </a:r>
          </a:p>
          <a:p>
            <a:r>
              <a:rPr lang="en-US" dirty="0" smtClean="0"/>
              <a:t>Q= {R, G, B}</a:t>
            </a:r>
          </a:p>
          <a:p>
            <a:r>
              <a:rPr lang="en-US" dirty="0" smtClean="0"/>
              <a:t>NSW= {R, G, B}</a:t>
            </a:r>
          </a:p>
          <a:p>
            <a:r>
              <a:rPr lang="en-US" dirty="0" smtClean="0"/>
              <a:t>V = {R, G, B}</a:t>
            </a:r>
          </a:p>
          <a:p>
            <a:r>
              <a:rPr lang="en-US" dirty="0" smtClean="0"/>
              <a:t>SA= {G, B}</a:t>
            </a:r>
          </a:p>
          <a:p>
            <a:r>
              <a:rPr lang="en-US" dirty="0" smtClean="0"/>
              <a:t>T= {R, G, B}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7072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Constraints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0070C0"/>
                </a:solidFill>
              </a:rPr>
              <a:t>SA</a:t>
            </a:r>
            <a:r>
              <a:rPr lang="en-US" dirty="0">
                <a:solidFill>
                  <a:srgbClr val="0070C0"/>
                </a:solidFill>
              </a:rPr>
              <a:t>≠WA</a:t>
            </a:r>
          </a:p>
          <a:p>
            <a:r>
              <a:rPr lang="en-US" dirty="0"/>
              <a:t>SA≠NT</a:t>
            </a:r>
          </a:p>
          <a:p>
            <a:r>
              <a:rPr lang="en-US" dirty="0">
                <a:solidFill>
                  <a:schemeClr val="accent3"/>
                </a:solidFill>
              </a:rPr>
              <a:t>SA≠Q</a:t>
            </a:r>
          </a:p>
          <a:p>
            <a:r>
              <a:rPr lang="en-US" dirty="0">
                <a:solidFill>
                  <a:schemeClr val="accent3"/>
                </a:solidFill>
              </a:rPr>
              <a:t>SA≠NSW</a:t>
            </a:r>
          </a:p>
          <a:p>
            <a:r>
              <a:rPr lang="en-US" dirty="0">
                <a:solidFill>
                  <a:schemeClr val="accent3"/>
                </a:solidFill>
              </a:rPr>
              <a:t>SA≠V</a:t>
            </a:r>
          </a:p>
          <a:p>
            <a:r>
              <a:rPr lang="en-US" dirty="0" smtClean="0"/>
              <a:t>WA≠NT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NT≠Q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Q≠NSW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NSW≠V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3197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Constraints</a:t>
            </a:r>
          </a:p>
          <a:p>
            <a:endParaRPr lang="en-US" dirty="0" smtClean="0"/>
          </a:p>
          <a:p>
            <a:r>
              <a:rPr lang="en-US" dirty="0">
                <a:solidFill>
                  <a:schemeClr val="accent3"/>
                </a:solidFill>
              </a:rPr>
              <a:t>W</a:t>
            </a:r>
            <a:r>
              <a:rPr lang="en-US" dirty="0" smtClean="0">
                <a:solidFill>
                  <a:schemeClr val="accent3"/>
                </a:solidFill>
              </a:rPr>
              <a:t>A≠SA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NT≠SA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Q≠SA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NSW≠SA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V≠SA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NT≠WA</a:t>
            </a:r>
          </a:p>
          <a:p>
            <a:r>
              <a:rPr lang="en-US" dirty="0" smtClean="0"/>
              <a:t>Q≠NT</a:t>
            </a:r>
          </a:p>
          <a:p>
            <a:r>
              <a:rPr lang="en-US" dirty="0" smtClean="0"/>
              <a:t>NSW≠Q</a:t>
            </a:r>
          </a:p>
          <a:p>
            <a:r>
              <a:rPr lang="en-US" dirty="0" smtClean="0"/>
              <a:t>V≠NSW</a:t>
            </a:r>
          </a:p>
          <a:p>
            <a:endParaRPr lang="en-US" dirty="0"/>
          </a:p>
        </p:txBody>
      </p:sp>
      <p:sp>
        <p:nvSpPr>
          <p:cNvPr id="21" name="Right Arrow 20"/>
          <p:cNvSpPr/>
          <p:nvPr/>
        </p:nvSpPr>
        <p:spPr>
          <a:xfrm>
            <a:off x="3828686" y="4443082"/>
            <a:ext cx="303285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829443" y="4752765"/>
            <a:ext cx="303285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3828685" y="5051730"/>
            <a:ext cx="303285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27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8" grpId="0" animBg="1"/>
      <p:bldP spid="8" grpId="1" animBg="1"/>
      <p:bldP spid="10" grpId="0" animBg="1"/>
      <p:bldP spid="10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 Consistency of a CSP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342" y="2189408"/>
            <a:ext cx="1961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Variable</a:t>
            </a:r>
          </a:p>
          <a:p>
            <a:endParaRPr lang="en-US" dirty="0" smtClean="0"/>
          </a:p>
          <a:p>
            <a:r>
              <a:rPr lang="en-US" b="1" dirty="0" smtClean="0"/>
              <a:t>WA = {R}</a:t>
            </a:r>
          </a:p>
          <a:p>
            <a:r>
              <a:rPr lang="en-US" dirty="0" smtClean="0"/>
              <a:t>NT= {G, B}</a:t>
            </a:r>
          </a:p>
          <a:p>
            <a:r>
              <a:rPr lang="en-US" dirty="0" smtClean="0"/>
              <a:t>Q= {R, G, B}</a:t>
            </a:r>
          </a:p>
          <a:p>
            <a:r>
              <a:rPr lang="en-US" dirty="0" smtClean="0"/>
              <a:t>NSW= {R, G, B}</a:t>
            </a:r>
          </a:p>
          <a:p>
            <a:r>
              <a:rPr lang="en-US" dirty="0" smtClean="0"/>
              <a:t>V = {R, G, B}</a:t>
            </a:r>
          </a:p>
          <a:p>
            <a:r>
              <a:rPr lang="en-US" dirty="0" smtClean="0"/>
              <a:t>SA= {G, B}</a:t>
            </a:r>
          </a:p>
          <a:p>
            <a:r>
              <a:rPr lang="en-US" dirty="0" smtClean="0"/>
              <a:t>T= {R, G, B}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7072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Constraints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0070C0"/>
                </a:solidFill>
              </a:rPr>
              <a:t>SA</a:t>
            </a:r>
            <a:r>
              <a:rPr lang="en-US" dirty="0">
                <a:solidFill>
                  <a:srgbClr val="0070C0"/>
                </a:solidFill>
              </a:rPr>
              <a:t>≠WA</a:t>
            </a:r>
          </a:p>
          <a:p>
            <a:r>
              <a:rPr lang="en-US" dirty="0"/>
              <a:t>SA≠NT</a:t>
            </a:r>
          </a:p>
          <a:p>
            <a:r>
              <a:rPr lang="en-US" dirty="0">
                <a:solidFill>
                  <a:schemeClr val="accent3"/>
                </a:solidFill>
              </a:rPr>
              <a:t>SA≠Q</a:t>
            </a:r>
          </a:p>
          <a:p>
            <a:r>
              <a:rPr lang="en-US" dirty="0">
                <a:solidFill>
                  <a:schemeClr val="accent3"/>
                </a:solidFill>
              </a:rPr>
              <a:t>SA≠NSW</a:t>
            </a:r>
          </a:p>
          <a:p>
            <a:r>
              <a:rPr lang="en-US" dirty="0">
                <a:solidFill>
                  <a:schemeClr val="accent3"/>
                </a:solidFill>
              </a:rPr>
              <a:t>SA≠V</a:t>
            </a:r>
          </a:p>
          <a:p>
            <a:r>
              <a:rPr lang="en-US" dirty="0" smtClean="0"/>
              <a:t>WA≠NT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NT≠Q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Q≠NSW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NSW≠V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3197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Constraints</a:t>
            </a:r>
          </a:p>
          <a:p>
            <a:endParaRPr lang="en-US" dirty="0" smtClean="0"/>
          </a:p>
          <a:p>
            <a:r>
              <a:rPr lang="en-US" dirty="0">
                <a:solidFill>
                  <a:schemeClr val="accent3"/>
                </a:solidFill>
              </a:rPr>
              <a:t>W</a:t>
            </a:r>
            <a:r>
              <a:rPr lang="en-US" dirty="0" smtClean="0">
                <a:solidFill>
                  <a:schemeClr val="accent3"/>
                </a:solidFill>
              </a:rPr>
              <a:t>A≠SA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NT≠SA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Q≠SA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NSW≠SA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V≠SA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NT≠WA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Q≠NT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NSW≠Q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V≠NSW</a:t>
            </a:r>
          </a:p>
          <a:p>
            <a:endParaRPr lang="en-US" dirty="0"/>
          </a:p>
        </p:txBody>
      </p:sp>
      <p:sp>
        <p:nvSpPr>
          <p:cNvPr id="11" name="Right Arrow 10"/>
          <p:cNvSpPr/>
          <p:nvPr/>
        </p:nvSpPr>
        <p:spPr>
          <a:xfrm>
            <a:off x="1867437" y="3094141"/>
            <a:ext cx="303285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1867436" y="4154375"/>
            <a:ext cx="303285" cy="2423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21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2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 Consistency of a CSP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342" y="2189408"/>
            <a:ext cx="1961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Variable</a:t>
            </a:r>
          </a:p>
          <a:p>
            <a:endParaRPr lang="en-US" dirty="0" smtClean="0"/>
          </a:p>
          <a:p>
            <a:r>
              <a:rPr lang="en-US" b="1" dirty="0" smtClean="0"/>
              <a:t>WA = {R}</a:t>
            </a:r>
          </a:p>
          <a:p>
            <a:r>
              <a:rPr lang="en-US" dirty="0" smtClean="0"/>
              <a:t>NT= {G, B}</a:t>
            </a:r>
          </a:p>
          <a:p>
            <a:r>
              <a:rPr lang="en-US" dirty="0" smtClean="0"/>
              <a:t>Q= {R, G, B}</a:t>
            </a:r>
          </a:p>
          <a:p>
            <a:r>
              <a:rPr lang="en-US" dirty="0" smtClean="0"/>
              <a:t>NSW= {R, G, B}</a:t>
            </a:r>
          </a:p>
          <a:p>
            <a:r>
              <a:rPr lang="en-US" dirty="0" smtClean="0"/>
              <a:t>V = {R, G, B}</a:t>
            </a:r>
          </a:p>
          <a:p>
            <a:r>
              <a:rPr lang="en-US" dirty="0" smtClean="0"/>
              <a:t>SA= {G, B}</a:t>
            </a:r>
          </a:p>
          <a:p>
            <a:r>
              <a:rPr lang="en-US" dirty="0" smtClean="0"/>
              <a:t>T= {R, G, B}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7072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Constraints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0070C0"/>
                </a:solidFill>
              </a:rPr>
              <a:t>SA</a:t>
            </a:r>
            <a:r>
              <a:rPr lang="en-US" dirty="0">
                <a:solidFill>
                  <a:srgbClr val="0070C0"/>
                </a:solidFill>
              </a:rPr>
              <a:t>≠WA</a:t>
            </a:r>
          </a:p>
          <a:p>
            <a:r>
              <a:rPr lang="en-US" dirty="0">
                <a:solidFill>
                  <a:schemeClr val="accent3"/>
                </a:solidFill>
              </a:rPr>
              <a:t>SA≠NT</a:t>
            </a:r>
          </a:p>
          <a:p>
            <a:r>
              <a:rPr lang="en-US" dirty="0">
                <a:solidFill>
                  <a:schemeClr val="accent3"/>
                </a:solidFill>
              </a:rPr>
              <a:t>SA≠Q</a:t>
            </a:r>
          </a:p>
          <a:p>
            <a:r>
              <a:rPr lang="en-US" dirty="0">
                <a:solidFill>
                  <a:schemeClr val="accent3"/>
                </a:solidFill>
              </a:rPr>
              <a:t>SA≠NSW</a:t>
            </a:r>
          </a:p>
          <a:p>
            <a:r>
              <a:rPr lang="en-US" dirty="0">
                <a:solidFill>
                  <a:schemeClr val="accent3"/>
                </a:solidFill>
              </a:rPr>
              <a:t>SA≠V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WA≠NT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NT≠Q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Q≠NSW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NSW≠V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3197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Constraints</a:t>
            </a:r>
          </a:p>
          <a:p>
            <a:endParaRPr lang="en-US" dirty="0" smtClean="0"/>
          </a:p>
          <a:p>
            <a:r>
              <a:rPr lang="en-US" dirty="0">
                <a:solidFill>
                  <a:schemeClr val="accent3"/>
                </a:solidFill>
              </a:rPr>
              <a:t>W</a:t>
            </a:r>
            <a:r>
              <a:rPr lang="en-US" dirty="0" smtClean="0">
                <a:solidFill>
                  <a:schemeClr val="accent3"/>
                </a:solidFill>
              </a:rPr>
              <a:t>A≠SA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NT≠SA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Q≠SA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NSW≠SA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V≠SA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NT≠WA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Q≠NT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NSW≠Q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V≠NSW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100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 Consistency of a CSP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342" y="2189408"/>
            <a:ext cx="1961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Variable</a:t>
            </a:r>
          </a:p>
          <a:p>
            <a:endParaRPr lang="en-US" dirty="0" smtClean="0"/>
          </a:p>
          <a:p>
            <a:r>
              <a:rPr lang="en-US" dirty="0" smtClean="0"/>
              <a:t>WA = {R}</a:t>
            </a:r>
          </a:p>
          <a:p>
            <a:r>
              <a:rPr lang="en-US" dirty="0" smtClean="0"/>
              <a:t>NT= {G, B}</a:t>
            </a:r>
          </a:p>
          <a:p>
            <a:r>
              <a:rPr lang="en-US" b="1" dirty="0" smtClean="0"/>
              <a:t>Q= {G}</a:t>
            </a:r>
          </a:p>
          <a:p>
            <a:r>
              <a:rPr lang="en-US" dirty="0" smtClean="0"/>
              <a:t>NSW= {R, G, B}</a:t>
            </a:r>
          </a:p>
          <a:p>
            <a:r>
              <a:rPr lang="en-US" dirty="0" smtClean="0"/>
              <a:t>V = {R, G, B}</a:t>
            </a:r>
          </a:p>
          <a:p>
            <a:r>
              <a:rPr lang="en-US" dirty="0" smtClean="0"/>
              <a:t>SA= {</a:t>
            </a:r>
            <a:r>
              <a:rPr lang="en-US" dirty="0" smtClean="0">
                <a:solidFill>
                  <a:srgbClr val="FF0000"/>
                </a:solidFill>
              </a:rPr>
              <a:t>G</a:t>
            </a:r>
            <a:r>
              <a:rPr lang="en-US" dirty="0" smtClean="0"/>
              <a:t>, B}</a:t>
            </a:r>
          </a:p>
          <a:p>
            <a:r>
              <a:rPr lang="en-US" dirty="0" smtClean="0"/>
              <a:t>T= {R, G, B}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7072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Constraints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accent3"/>
                </a:solidFill>
              </a:rPr>
              <a:t>SA</a:t>
            </a:r>
            <a:r>
              <a:rPr lang="en-US" dirty="0">
                <a:solidFill>
                  <a:schemeClr val="accent3"/>
                </a:solidFill>
              </a:rPr>
              <a:t>≠WA</a:t>
            </a:r>
          </a:p>
          <a:p>
            <a:r>
              <a:rPr lang="en-US" dirty="0">
                <a:solidFill>
                  <a:schemeClr val="accent3"/>
                </a:solidFill>
              </a:rPr>
              <a:t>SA≠NT</a:t>
            </a:r>
          </a:p>
          <a:p>
            <a:r>
              <a:rPr lang="en-US" dirty="0">
                <a:solidFill>
                  <a:srgbClr val="FF0000"/>
                </a:solidFill>
              </a:rPr>
              <a:t>SA≠Q</a:t>
            </a:r>
          </a:p>
          <a:p>
            <a:r>
              <a:rPr lang="en-US" dirty="0"/>
              <a:t>SA≠NSW</a:t>
            </a:r>
          </a:p>
          <a:p>
            <a:r>
              <a:rPr lang="en-US" dirty="0"/>
              <a:t>SA≠V</a:t>
            </a:r>
          </a:p>
          <a:p>
            <a:r>
              <a:rPr lang="en-US" dirty="0" smtClean="0"/>
              <a:t>WA≠NT</a:t>
            </a:r>
          </a:p>
          <a:p>
            <a:r>
              <a:rPr lang="en-US" dirty="0" smtClean="0"/>
              <a:t>NT≠Q</a:t>
            </a:r>
          </a:p>
          <a:p>
            <a:r>
              <a:rPr lang="en-US" dirty="0" smtClean="0"/>
              <a:t>Q≠NSW</a:t>
            </a:r>
          </a:p>
          <a:p>
            <a:r>
              <a:rPr lang="en-US" dirty="0" smtClean="0"/>
              <a:t>NSW≠V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3197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Constraints</a:t>
            </a:r>
          </a:p>
          <a:p>
            <a:endParaRPr lang="en-US" dirty="0" smtClean="0"/>
          </a:p>
          <a:p>
            <a:r>
              <a:rPr lang="en-US" dirty="0"/>
              <a:t>W</a:t>
            </a:r>
            <a:r>
              <a:rPr lang="en-US" dirty="0" smtClean="0"/>
              <a:t>A≠SA</a:t>
            </a:r>
            <a:endParaRPr lang="en-US" dirty="0"/>
          </a:p>
          <a:p>
            <a:r>
              <a:rPr lang="en-US" dirty="0" smtClean="0"/>
              <a:t>NT≠SA</a:t>
            </a:r>
            <a:endParaRPr lang="en-US" dirty="0"/>
          </a:p>
          <a:p>
            <a:r>
              <a:rPr lang="en-US" dirty="0" smtClean="0"/>
              <a:t>Q≠SA</a:t>
            </a:r>
            <a:endParaRPr lang="en-US" dirty="0"/>
          </a:p>
          <a:p>
            <a:r>
              <a:rPr lang="en-US" dirty="0" smtClean="0"/>
              <a:t>NSW≠SA</a:t>
            </a:r>
            <a:endParaRPr lang="en-US" dirty="0"/>
          </a:p>
          <a:p>
            <a:r>
              <a:rPr lang="en-US" dirty="0" smtClean="0"/>
              <a:t>V≠SA</a:t>
            </a:r>
            <a:endParaRPr lang="en-US" dirty="0"/>
          </a:p>
          <a:p>
            <a:r>
              <a:rPr lang="en-US" dirty="0" smtClean="0"/>
              <a:t>NT≠WA</a:t>
            </a:r>
          </a:p>
          <a:p>
            <a:r>
              <a:rPr lang="en-US" dirty="0" smtClean="0"/>
              <a:t>Q≠NT</a:t>
            </a:r>
          </a:p>
          <a:p>
            <a:r>
              <a:rPr lang="en-US" dirty="0" smtClean="0"/>
              <a:t>NSW≠Q</a:t>
            </a:r>
          </a:p>
          <a:p>
            <a:r>
              <a:rPr lang="en-US" dirty="0" smtClean="0"/>
              <a:t>V≠NSW</a:t>
            </a:r>
          </a:p>
          <a:p>
            <a:endParaRPr lang="en-US" dirty="0"/>
          </a:p>
        </p:txBody>
      </p:sp>
      <p:sp>
        <p:nvSpPr>
          <p:cNvPr id="3" name="Right Arrow 2"/>
          <p:cNvSpPr/>
          <p:nvPr/>
        </p:nvSpPr>
        <p:spPr>
          <a:xfrm>
            <a:off x="1881579" y="3405046"/>
            <a:ext cx="334851" cy="18503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554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6257" y="461912"/>
            <a:ext cx="7808976" cy="1088136"/>
          </a:xfrm>
        </p:spPr>
        <p:txBody>
          <a:bodyPr/>
          <a:lstStyle/>
          <a:p>
            <a:r>
              <a:rPr lang="en-US" dirty="0"/>
              <a:t>Constraint Satisfaction Problems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FDEF0EB-ECF3-4F38-A233-311DEFE0E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8210"/>
            <a:ext cx="9144000" cy="415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959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 Consistency of a CSP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342" y="2189408"/>
            <a:ext cx="1961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Variable</a:t>
            </a:r>
          </a:p>
          <a:p>
            <a:endParaRPr lang="en-US" dirty="0" smtClean="0"/>
          </a:p>
          <a:p>
            <a:r>
              <a:rPr lang="en-US" dirty="0" smtClean="0"/>
              <a:t>WA = {R}</a:t>
            </a:r>
          </a:p>
          <a:p>
            <a:r>
              <a:rPr lang="en-US" dirty="0" smtClean="0"/>
              <a:t>NT= {</a:t>
            </a:r>
            <a:r>
              <a:rPr lang="en-US" dirty="0" smtClean="0">
                <a:solidFill>
                  <a:srgbClr val="FF0000"/>
                </a:solidFill>
              </a:rPr>
              <a:t>G</a:t>
            </a:r>
            <a:r>
              <a:rPr lang="en-US" dirty="0" smtClean="0"/>
              <a:t>, B}</a:t>
            </a:r>
          </a:p>
          <a:p>
            <a:r>
              <a:rPr lang="en-US" b="1" dirty="0" smtClean="0"/>
              <a:t>Q= {G}</a:t>
            </a:r>
          </a:p>
          <a:p>
            <a:r>
              <a:rPr lang="en-US" dirty="0" smtClean="0"/>
              <a:t>NSW= {R, G, B}</a:t>
            </a:r>
          </a:p>
          <a:p>
            <a:r>
              <a:rPr lang="en-US" dirty="0" smtClean="0"/>
              <a:t>V = {R, G, B}</a:t>
            </a:r>
          </a:p>
          <a:p>
            <a:r>
              <a:rPr lang="en-US" dirty="0" smtClean="0"/>
              <a:t>SA= {B}</a:t>
            </a:r>
          </a:p>
          <a:p>
            <a:r>
              <a:rPr lang="en-US" dirty="0" smtClean="0"/>
              <a:t>T= {R, G, B}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7072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Constraints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accent3"/>
                </a:solidFill>
              </a:rPr>
              <a:t>SA</a:t>
            </a:r>
            <a:r>
              <a:rPr lang="en-US" dirty="0">
                <a:solidFill>
                  <a:schemeClr val="accent3"/>
                </a:solidFill>
              </a:rPr>
              <a:t>≠WA</a:t>
            </a:r>
          </a:p>
          <a:p>
            <a:r>
              <a:rPr lang="en-US" dirty="0">
                <a:solidFill>
                  <a:schemeClr val="accent3"/>
                </a:solidFill>
              </a:rPr>
              <a:t>SA≠NT</a:t>
            </a:r>
          </a:p>
          <a:p>
            <a:r>
              <a:rPr lang="en-US" dirty="0">
                <a:solidFill>
                  <a:schemeClr val="accent3"/>
                </a:solidFill>
              </a:rPr>
              <a:t>SA≠Q</a:t>
            </a:r>
          </a:p>
          <a:p>
            <a:r>
              <a:rPr lang="en-US" dirty="0">
                <a:solidFill>
                  <a:schemeClr val="accent3"/>
                </a:solidFill>
              </a:rPr>
              <a:t>SA≠NSW</a:t>
            </a:r>
          </a:p>
          <a:p>
            <a:r>
              <a:rPr lang="en-US" dirty="0">
                <a:solidFill>
                  <a:schemeClr val="accent3"/>
                </a:solidFill>
              </a:rPr>
              <a:t>SA≠V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WA≠NT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NT≠Q</a:t>
            </a:r>
          </a:p>
          <a:p>
            <a:r>
              <a:rPr lang="en-US" dirty="0" smtClean="0"/>
              <a:t>Q≠NSW</a:t>
            </a:r>
          </a:p>
          <a:p>
            <a:r>
              <a:rPr lang="en-US" dirty="0" smtClean="0"/>
              <a:t>NSW≠V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3197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Constraints</a:t>
            </a:r>
          </a:p>
          <a:p>
            <a:endParaRPr lang="en-US" dirty="0" smtClean="0"/>
          </a:p>
          <a:p>
            <a:r>
              <a:rPr lang="en-US" dirty="0"/>
              <a:t>W</a:t>
            </a:r>
            <a:r>
              <a:rPr lang="en-US" dirty="0" smtClean="0"/>
              <a:t>A≠SA</a:t>
            </a:r>
            <a:endParaRPr lang="en-US" dirty="0"/>
          </a:p>
          <a:p>
            <a:r>
              <a:rPr lang="en-US" dirty="0" smtClean="0"/>
              <a:t>NT≠SA</a:t>
            </a:r>
            <a:endParaRPr lang="en-US" dirty="0"/>
          </a:p>
          <a:p>
            <a:r>
              <a:rPr lang="en-US" dirty="0" smtClean="0"/>
              <a:t>Q≠SA</a:t>
            </a:r>
            <a:endParaRPr lang="en-US" dirty="0"/>
          </a:p>
          <a:p>
            <a:r>
              <a:rPr lang="en-US" dirty="0" smtClean="0"/>
              <a:t>NSW≠SA</a:t>
            </a:r>
            <a:endParaRPr lang="en-US" dirty="0"/>
          </a:p>
          <a:p>
            <a:r>
              <a:rPr lang="en-US" dirty="0" smtClean="0"/>
              <a:t>V≠SA</a:t>
            </a:r>
            <a:endParaRPr lang="en-US" dirty="0"/>
          </a:p>
          <a:p>
            <a:r>
              <a:rPr lang="en-US" dirty="0" smtClean="0"/>
              <a:t>NT≠WA</a:t>
            </a:r>
          </a:p>
          <a:p>
            <a:r>
              <a:rPr lang="en-US" dirty="0" smtClean="0"/>
              <a:t>Q≠NT</a:t>
            </a:r>
          </a:p>
          <a:p>
            <a:r>
              <a:rPr lang="en-US" dirty="0" smtClean="0"/>
              <a:t>NSW≠Q</a:t>
            </a:r>
          </a:p>
          <a:p>
            <a:r>
              <a:rPr lang="en-US" dirty="0" smtClean="0"/>
              <a:t>V≠NSW</a:t>
            </a:r>
          </a:p>
          <a:p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881578" y="4512629"/>
            <a:ext cx="334851" cy="18503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5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 Consistency of a CSP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342" y="2189408"/>
            <a:ext cx="1961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Variable</a:t>
            </a:r>
          </a:p>
          <a:p>
            <a:endParaRPr lang="en-US" dirty="0" smtClean="0"/>
          </a:p>
          <a:p>
            <a:r>
              <a:rPr lang="en-US" dirty="0" smtClean="0"/>
              <a:t>WA = {R}</a:t>
            </a:r>
          </a:p>
          <a:p>
            <a:r>
              <a:rPr lang="en-US" dirty="0" smtClean="0"/>
              <a:t>NT= {B}</a:t>
            </a:r>
          </a:p>
          <a:p>
            <a:r>
              <a:rPr lang="en-US" b="1" dirty="0" smtClean="0"/>
              <a:t>Q= {G}</a:t>
            </a:r>
          </a:p>
          <a:p>
            <a:r>
              <a:rPr lang="en-US" dirty="0" smtClean="0"/>
              <a:t>NSW= {R, G, B}</a:t>
            </a:r>
          </a:p>
          <a:p>
            <a:r>
              <a:rPr lang="en-US" dirty="0" smtClean="0"/>
              <a:t>V = {R, G, B}</a:t>
            </a:r>
          </a:p>
          <a:p>
            <a:r>
              <a:rPr lang="en-US" dirty="0" smtClean="0"/>
              <a:t>SA= {B}</a:t>
            </a:r>
          </a:p>
          <a:p>
            <a:r>
              <a:rPr lang="en-US" dirty="0" smtClean="0"/>
              <a:t>T= {R, G, B}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7072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Constraints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accent3"/>
                </a:solidFill>
              </a:rPr>
              <a:t>SA</a:t>
            </a:r>
            <a:r>
              <a:rPr lang="en-US" dirty="0">
                <a:solidFill>
                  <a:schemeClr val="accent3"/>
                </a:solidFill>
              </a:rPr>
              <a:t>≠WA</a:t>
            </a:r>
          </a:p>
          <a:p>
            <a:r>
              <a:rPr lang="en-US" dirty="0"/>
              <a:t>SA≠NT</a:t>
            </a:r>
          </a:p>
          <a:p>
            <a:r>
              <a:rPr lang="en-US" dirty="0">
                <a:solidFill>
                  <a:schemeClr val="accent3"/>
                </a:solidFill>
              </a:rPr>
              <a:t>SA≠Q</a:t>
            </a:r>
          </a:p>
          <a:p>
            <a:r>
              <a:rPr lang="en-US" dirty="0">
                <a:solidFill>
                  <a:schemeClr val="accent3"/>
                </a:solidFill>
              </a:rPr>
              <a:t>SA≠NSW</a:t>
            </a:r>
          </a:p>
          <a:p>
            <a:r>
              <a:rPr lang="en-US" dirty="0">
                <a:solidFill>
                  <a:schemeClr val="accent3"/>
                </a:solidFill>
              </a:rPr>
              <a:t>SA≠V</a:t>
            </a:r>
          </a:p>
          <a:p>
            <a:r>
              <a:rPr lang="en-US" dirty="0" smtClean="0"/>
              <a:t>WA≠NT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NT≠Q</a:t>
            </a:r>
          </a:p>
          <a:p>
            <a:r>
              <a:rPr lang="en-US" dirty="0" smtClean="0"/>
              <a:t>Q≠NSW</a:t>
            </a:r>
          </a:p>
          <a:p>
            <a:r>
              <a:rPr lang="en-US" dirty="0" smtClean="0"/>
              <a:t>NSW≠V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3197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Constraints</a:t>
            </a:r>
          </a:p>
          <a:p>
            <a:endParaRPr lang="en-US" dirty="0" smtClean="0"/>
          </a:p>
          <a:p>
            <a:r>
              <a:rPr lang="en-US" dirty="0"/>
              <a:t>W</a:t>
            </a:r>
            <a:r>
              <a:rPr lang="en-US" dirty="0" smtClean="0"/>
              <a:t>A≠SA</a:t>
            </a:r>
            <a:endParaRPr lang="en-US" dirty="0"/>
          </a:p>
          <a:p>
            <a:r>
              <a:rPr lang="en-US" dirty="0" smtClean="0"/>
              <a:t>NT≠SA</a:t>
            </a:r>
            <a:endParaRPr lang="en-US" dirty="0"/>
          </a:p>
          <a:p>
            <a:r>
              <a:rPr lang="en-US" dirty="0" smtClean="0"/>
              <a:t>Q≠SA</a:t>
            </a:r>
            <a:endParaRPr lang="en-US" dirty="0"/>
          </a:p>
          <a:p>
            <a:r>
              <a:rPr lang="en-US" dirty="0" smtClean="0"/>
              <a:t>NSW≠SA</a:t>
            </a:r>
            <a:endParaRPr lang="en-US" dirty="0"/>
          </a:p>
          <a:p>
            <a:r>
              <a:rPr lang="en-US" dirty="0" smtClean="0"/>
              <a:t>V≠SA</a:t>
            </a:r>
            <a:endParaRPr lang="en-US" dirty="0"/>
          </a:p>
          <a:p>
            <a:r>
              <a:rPr lang="en-US" dirty="0" smtClean="0"/>
              <a:t>NT≠WA</a:t>
            </a:r>
          </a:p>
          <a:p>
            <a:r>
              <a:rPr lang="en-US" dirty="0" smtClean="0"/>
              <a:t>Q≠NT</a:t>
            </a:r>
          </a:p>
          <a:p>
            <a:r>
              <a:rPr lang="en-US" dirty="0" smtClean="0"/>
              <a:t>NSW≠Q</a:t>
            </a:r>
          </a:p>
          <a:p>
            <a:r>
              <a:rPr lang="en-US" dirty="0" smtClean="0"/>
              <a:t>V≠NSW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81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 Consistency of a CSP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342" y="2189408"/>
            <a:ext cx="1961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Variable</a:t>
            </a:r>
          </a:p>
          <a:p>
            <a:endParaRPr lang="en-US" dirty="0" smtClean="0"/>
          </a:p>
          <a:p>
            <a:r>
              <a:rPr lang="en-US" dirty="0" smtClean="0"/>
              <a:t>WA = {R}</a:t>
            </a:r>
          </a:p>
          <a:p>
            <a:r>
              <a:rPr lang="en-US" dirty="0" smtClean="0"/>
              <a:t>NT= {B}</a:t>
            </a:r>
          </a:p>
          <a:p>
            <a:r>
              <a:rPr lang="en-US" b="1" dirty="0" smtClean="0"/>
              <a:t>Q= {G}</a:t>
            </a:r>
          </a:p>
          <a:p>
            <a:r>
              <a:rPr lang="en-US" dirty="0" smtClean="0"/>
              <a:t>NSW= {R, </a:t>
            </a:r>
            <a:r>
              <a:rPr lang="en-US" dirty="0" smtClean="0">
                <a:solidFill>
                  <a:srgbClr val="FF0000"/>
                </a:solidFill>
              </a:rPr>
              <a:t>G</a:t>
            </a:r>
            <a:r>
              <a:rPr lang="en-US" dirty="0" smtClean="0"/>
              <a:t>, B}</a:t>
            </a:r>
          </a:p>
          <a:p>
            <a:r>
              <a:rPr lang="en-US" dirty="0" smtClean="0"/>
              <a:t>V = {R, G, B}</a:t>
            </a:r>
          </a:p>
          <a:p>
            <a:r>
              <a:rPr lang="en-US" dirty="0" smtClean="0"/>
              <a:t>SA= {B}</a:t>
            </a:r>
          </a:p>
          <a:p>
            <a:r>
              <a:rPr lang="en-US" dirty="0" smtClean="0"/>
              <a:t>T= {R, G, B}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7072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Constraints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accent3"/>
                </a:solidFill>
              </a:rPr>
              <a:t>SA</a:t>
            </a:r>
            <a:r>
              <a:rPr lang="en-US" dirty="0">
                <a:solidFill>
                  <a:schemeClr val="accent3"/>
                </a:solidFill>
              </a:rPr>
              <a:t>≠WA</a:t>
            </a:r>
          </a:p>
          <a:p>
            <a:r>
              <a:rPr lang="en-US" dirty="0"/>
              <a:t>SA≠NT</a:t>
            </a:r>
          </a:p>
          <a:p>
            <a:r>
              <a:rPr lang="en-US" dirty="0">
                <a:solidFill>
                  <a:schemeClr val="accent3"/>
                </a:solidFill>
              </a:rPr>
              <a:t>SA≠Q</a:t>
            </a:r>
          </a:p>
          <a:p>
            <a:r>
              <a:rPr lang="en-US" dirty="0">
                <a:solidFill>
                  <a:schemeClr val="accent3"/>
                </a:solidFill>
              </a:rPr>
              <a:t>SA≠NSW</a:t>
            </a:r>
          </a:p>
          <a:p>
            <a:r>
              <a:rPr lang="en-US" dirty="0">
                <a:solidFill>
                  <a:schemeClr val="accent3"/>
                </a:solidFill>
              </a:rPr>
              <a:t>SA≠V</a:t>
            </a:r>
          </a:p>
          <a:p>
            <a:r>
              <a:rPr lang="en-US" dirty="0" smtClean="0"/>
              <a:t>WA≠NT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NT≠Q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Q≠NSW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NSW≠V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3197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Constraints</a:t>
            </a:r>
          </a:p>
          <a:p>
            <a:endParaRPr lang="en-US" dirty="0" smtClean="0"/>
          </a:p>
          <a:p>
            <a:r>
              <a:rPr lang="en-US" dirty="0">
                <a:solidFill>
                  <a:schemeClr val="accent3"/>
                </a:solidFill>
              </a:rPr>
              <a:t>W</a:t>
            </a:r>
            <a:r>
              <a:rPr lang="en-US" dirty="0" smtClean="0">
                <a:solidFill>
                  <a:schemeClr val="accent3"/>
                </a:solidFill>
              </a:rPr>
              <a:t>A≠SA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NT≠SA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Q≠SA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NSW≠SA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V≠SA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NT≠WA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Q≠NT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NSW≠Q</a:t>
            </a:r>
          </a:p>
          <a:p>
            <a:r>
              <a:rPr lang="en-US" dirty="0" smtClean="0"/>
              <a:t>V≠NSW</a:t>
            </a:r>
          </a:p>
          <a:p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797121" y="4770206"/>
            <a:ext cx="334851" cy="18503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46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 Consistency of a CSP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342" y="2189408"/>
            <a:ext cx="1961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Variable</a:t>
            </a:r>
          </a:p>
          <a:p>
            <a:endParaRPr lang="en-US" dirty="0" smtClean="0"/>
          </a:p>
          <a:p>
            <a:r>
              <a:rPr lang="en-US" dirty="0" smtClean="0"/>
              <a:t>WA = {R}</a:t>
            </a:r>
          </a:p>
          <a:p>
            <a:r>
              <a:rPr lang="en-US" dirty="0" smtClean="0"/>
              <a:t>NT= {B}</a:t>
            </a:r>
          </a:p>
          <a:p>
            <a:r>
              <a:rPr lang="en-US" b="1" dirty="0" smtClean="0"/>
              <a:t>Q= {G}</a:t>
            </a:r>
          </a:p>
          <a:p>
            <a:r>
              <a:rPr lang="en-US" dirty="0" smtClean="0"/>
              <a:t>NSW= {R, B}</a:t>
            </a:r>
          </a:p>
          <a:p>
            <a:r>
              <a:rPr lang="en-US" dirty="0" smtClean="0"/>
              <a:t>V = {R, G, B}</a:t>
            </a:r>
          </a:p>
          <a:p>
            <a:r>
              <a:rPr lang="en-US" dirty="0" smtClean="0"/>
              <a:t>SA= {B}</a:t>
            </a:r>
          </a:p>
          <a:p>
            <a:r>
              <a:rPr lang="en-US" dirty="0" smtClean="0"/>
              <a:t>T= {R, G, B}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7072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Constraints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accent3"/>
                </a:solidFill>
              </a:rPr>
              <a:t>SA</a:t>
            </a:r>
            <a:r>
              <a:rPr lang="en-US" dirty="0">
                <a:solidFill>
                  <a:schemeClr val="accent3"/>
                </a:solidFill>
              </a:rPr>
              <a:t>≠WA</a:t>
            </a:r>
          </a:p>
          <a:p>
            <a:r>
              <a:rPr lang="en-US" dirty="0"/>
              <a:t>SA≠NT</a:t>
            </a:r>
          </a:p>
          <a:p>
            <a:r>
              <a:rPr lang="en-US" dirty="0">
                <a:solidFill>
                  <a:schemeClr val="accent3"/>
                </a:solidFill>
              </a:rPr>
              <a:t>SA≠Q</a:t>
            </a:r>
          </a:p>
          <a:p>
            <a:r>
              <a:rPr lang="en-US" dirty="0"/>
              <a:t>SA≠NSW</a:t>
            </a:r>
          </a:p>
          <a:p>
            <a:r>
              <a:rPr lang="en-US" dirty="0">
                <a:solidFill>
                  <a:schemeClr val="accent3"/>
                </a:solidFill>
              </a:rPr>
              <a:t>SA≠V</a:t>
            </a:r>
          </a:p>
          <a:p>
            <a:r>
              <a:rPr lang="en-US" dirty="0" smtClean="0"/>
              <a:t>WA≠NT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NT≠Q</a:t>
            </a:r>
          </a:p>
          <a:p>
            <a:r>
              <a:rPr lang="en-US" dirty="0" smtClean="0"/>
              <a:t>Q≠NSW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NSW≠V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3197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Constraints</a:t>
            </a:r>
          </a:p>
          <a:p>
            <a:endParaRPr lang="en-US" dirty="0" smtClean="0"/>
          </a:p>
          <a:p>
            <a:r>
              <a:rPr lang="en-US" dirty="0">
                <a:solidFill>
                  <a:schemeClr val="accent3"/>
                </a:solidFill>
              </a:rPr>
              <a:t>W</a:t>
            </a:r>
            <a:r>
              <a:rPr lang="en-US" dirty="0" smtClean="0">
                <a:solidFill>
                  <a:schemeClr val="accent3"/>
                </a:solidFill>
              </a:rPr>
              <a:t>A≠SA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NT≠SA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Q≠SA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NSW≠SA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V≠SA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NT≠WA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Q≠NT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NSW≠Q</a:t>
            </a:r>
          </a:p>
          <a:p>
            <a:r>
              <a:rPr lang="en-US" dirty="0" smtClean="0"/>
              <a:t>V≠NSW</a:t>
            </a:r>
          </a:p>
          <a:p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3797121" y="5051730"/>
            <a:ext cx="334851" cy="18503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547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 Consistency of a CSP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342" y="2189408"/>
            <a:ext cx="1961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Variable</a:t>
            </a:r>
          </a:p>
          <a:p>
            <a:endParaRPr lang="en-US" dirty="0" smtClean="0"/>
          </a:p>
          <a:p>
            <a:r>
              <a:rPr lang="en-US" dirty="0" smtClean="0"/>
              <a:t>WA = {R}</a:t>
            </a:r>
          </a:p>
          <a:p>
            <a:r>
              <a:rPr lang="en-US" dirty="0" smtClean="0"/>
              <a:t>NT= {B}</a:t>
            </a:r>
          </a:p>
          <a:p>
            <a:r>
              <a:rPr lang="en-US" b="1" dirty="0" smtClean="0"/>
              <a:t>Q= {G}</a:t>
            </a:r>
          </a:p>
          <a:p>
            <a:r>
              <a:rPr lang="en-US" dirty="0" smtClean="0"/>
              <a:t>NSW= {R, B}</a:t>
            </a:r>
          </a:p>
          <a:p>
            <a:r>
              <a:rPr lang="en-US" dirty="0" smtClean="0"/>
              <a:t>V = {R, G, B}</a:t>
            </a:r>
          </a:p>
          <a:p>
            <a:r>
              <a:rPr lang="en-US" dirty="0" smtClean="0"/>
              <a:t>SA= {B}</a:t>
            </a:r>
          </a:p>
          <a:p>
            <a:r>
              <a:rPr lang="en-US" dirty="0" smtClean="0"/>
              <a:t>T= {R, G, B}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7072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Constraints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accent3"/>
                </a:solidFill>
              </a:rPr>
              <a:t>SA</a:t>
            </a:r>
            <a:r>
              <a:rPr lang="en-US" dirty="0">
                <a:solidFill>
                  <a:schemeClr val="accent3"/>
                </a:solidFill>
              </a:rPr>
              <a:t>≠WA</a:t>
            </a:r>
          </a:p>
          <a:p>
            <a:r>
              <a:rPr lang="en-US" dirty="0"/>
              <a:t>SA≠NT</a:t>
            </a:r>
          </a:p>
          <a:p>
            <a:r>
              <a:rPr lang="en-US" dirty="0">
                <a:solidFill>
                  <a:schemeClr val="accent3"/>
                </a:solidFill>
              </a:rPr>
              <a:t>SA≠Q</a:t>
            </a:r>
          </a:p>
          <a:p>
            <a:r>
              <a:rPr lang="en-US" dirty="0"/>
              <a:t>SA≠NSW</a:t>
            </a:r>
          </a:p>
          <a:p>
            <a:r>
              <a:rPr lang="en-US" dirty="0">
                <a:solidFill>
                  <a:schemeClr val="accent3"/>
                </a:solidFill>
              </a:rPr>
              <a:t>SA≠V</a:t>
            </a:r>
          </a:p>
          <a:p>
            <a:r>
              <a:rPr lang="en-US" dirty="0" smtClean="0"/>
              <a:t>WA≠NT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NT≠Q</a:t>
            </a:r>
          </a:p>
          <a:p>
            <a:r>
              <a:rPr lang="en-US" dirty="0" smtClean="0"/>
              <a:t>Q≠NSW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NSW≠V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3197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Constraints</a:t>
            </a:r>
          </a:p>
          <a:p>
            <a:endParaRPr lang="en-US" dirty="0" smtClean="0"/>
          </a:p>
          <a:p>
            <a:r>
              <a:rPr lang="en-US" dirty="0">
                <a:solidFill>
                  <a:schemeClr val="accent3"/>
                </a:solidFill>
              </a:rPr>
              <a:t>W</a:t>
            </a:r>
            <a:r>
              <a:rPr lang="en-US" dirty="0" smtClean="0">
                <a:solidFill>
                  <a:schemeClr val="accent3"/>
                </a:solidFill>
              </a:rPr>
              <a:t>A≠SA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NT≠SA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Q≠SA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NSW≠SA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V≠SA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NT≠WA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Q≠NT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NSW≠Q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V≠NSW</a:t>
            </a:r>
          </a:p>
          <a:p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914407" y="3108832"/>
            <a:ext cx="334851" cy="18503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6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 Consistency of a CSP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342" y="2189408"/>
            <a:ext cx="1961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Variable</a:t>
            </a:r>
          </a:p>
          <a:p>
            <a:endParaRPr lang="en-US" dirty="0" smtClean="0"/>
          </a:p>
          <a:p>
            <a:r>
              <a:rPr lang="en-US" dirty="0" smtClean="0"/>
              <a:t>WA = {R}</a:t>
            </a:r>
          </a:p>
          <a:p>
            <a:r>
              <a:rPr lang="en-US" dirty="0" smtClean="0"/>
              <a:t>NT= {B}</a:t>
            </a:r>
          </a:p>
          <a:p>
            <a:r>
              <a:rPr lang="en-US" b="1" dirty="0" smtClean="0"/>
              <a:t>Q= {G}</a:t>
            </a:r>
          </a:p>
          <a:p>
            <a:r>
              <a:rPr lang="en-US" dirty="0" smtClean="0"/>
              <a:t>NSW= {R, B}</a:t>
            </a:r>
          </a:p>
          <a:p>
            <a:r>
              <a:rPr lang="en-US" dirty="0" smtClean="0"/>
              <a:t>V = {R, G, B}</a:t>
            </a:r>
          </a:p>
          <a:p>
            <a:r>
              <a:rPr lang="en-US" dirty="0" smtClean="0"/>
              <a:t>SA= {</a:t>
            </a:r>
            <a:r>
              <a:rPr lang="en-US" dirty="0" smtClean="0">
                <a:solidFill>
                  <a:srgbClr val="FF0000"/>
                </a:solidFill>
              </a:rPr>
              <a:t>B</a:t>
            </a:r>
            <a:r>
              <a:rPr lang="en-US" dirty="0" smtClean="0"/>
              <a:t>}</a:t>
            </a:r>
          </a:p>
          <a:p>
            <a:r>
              <a:rPr lang="en-US" dirty="0" smtClean="0"/>
              <a:t>T= {R, G, B}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7072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Constraints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accent3"/>
                </a:solidFill>
              </a:rPr>
              <a:t>SA</a:t>
            </a:r>
            <a:r>
              <a:rPr lang="en-US" dirty="0">
                <a:solidFill>
                  <a:schemeClr val="accent3"/>
                </a:solidFill>
              </a:rPr>
              <a:t>≠WA</a:t>
            </a:r>
          </a:p>
          <a:p>
            <a:r>
              <a:rPr lang="en-US" dirty="0">
                <a:solidFill>
                  <a:srgbClr val="FF0000"/>
                </a:solidFill>
              </a:rPr>
              <a:t>SA≠NT</a:t>
            </a:r>
          </a:p>
          <a:p>
            <a:r>
              <a:rPr lang="en-US" dirty="0">
                <a:solidFill>
                  <a:schemeClr val="accent3"/>
                </a:solidFill>
              </a:rPr>
              <a:t>SA≠Q</a:t>
            </a:r>
          </a:p>
          <a:p>
            <a:r>
              <a:rPr lang="en-US" dirty="0"/>
              <a:t>SA≠NSW</a:t>
            </a:r>
          </a:p>
          <a:p>
            <a:r>
              <a:rPr lang="en-US" dirty="0">
                <a:solidFill>
                  <a:schemeClr val="accent3"/>
                </a:solidFill>
              </a:rPr>
              <a:t>SA≠V</a:t>
            </a:r>
          </a:p>
          <a:p>
            <a:r>
              <a:rPr lang="en-US" dirty="0" smtClean="0"/>
              <a:t>WA≠NT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NT≠Q</a:t>
            </a:r>
          </a:p>
          <a:p>
            <a:r>
              <a:rPr lang="en-US" dirty="0" smtClean="0"/>
              <a:t>Q≠NSW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NSW≠V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3197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Constraints</a:t>
            </a:r>
          </a:p>
          <a:p>
            <a:endParaRPr lang="en-US" dirty="0" smtClean="0"/>
          </a:p>
          <a:p>
            <a:r>
              <a:rPr lang="en-US" dirty="0">
                <a:solidFill>
                  <a:schemeClr val="accent3"/>
                </a:solidFill>
              </a:rPr>
              <a:t>W</a:t>
            </a:r>
            <a:r>
              <a:rPr lang="en-US" dirty="0" smtClean="0">
                <a:solidFill>
                  <a:schemeClr val="accent3"/>
                </a:solidFill>
              </a:rPr>
              <a:t>A≠SA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NT≠SA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Q≠SA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NSW≠SA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V≠SA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NT≠WA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Q≠NT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NSW≠Q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V≠NSW</a:t>
            </a:r>
          </a:p>
          <a:p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881578" y="3137833"/>
            <a:ext cx="334851" cy="18503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37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Arc Consistency of a CSP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1342" y="2189408"/>
            <a:ext cx="19612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Variable</a:t>
            </a:r>
          </a:p>
          <a:p>
            <a:endParaRPr lang="en-US" dirty="0" smtClean="0"/>
          </a:p>
          <a:p>
            <a:r>
              <a:rPr lang="en-US" dirty="0" smtClean="0"/>
              <a:t>WA = {R}</a:t>
            </a:r>
          </a:p>
          <a:p>
            <a:r>
              <a:rPr lang="en-US" dirty="0" smtClean="0"/>
              <a:t>NT= {B}</a:t>
            </a:r>
          </a:p>
          <a:p>
            <a:r>
              <a:rPr lang="en-US" b="1" dirty="0" smtClean="0"/>
              <a:t>Q= {G}</a:t>
            </a:r>
          </a:p>
          <a:p>
            <a:r>
              <a:rPr lang="en-US" dirty="0" smtClean="0"/>
              <a:t>NSW= {R, B}</a:t>
            </a:r>
          </a:p>
          <a:p>
            <a:r>
              <a:rPr lang="en-US" dirty="0" smtClean="0"/>
              <a:t>V = {R, G, B}</a:t>
            </a:r>
          </a:p>
          <a:p>
            <a:r>
              <a:rPr lang="en-US" dirty="0" smtClean="0"/>
              <a:t>SA= {}</a:t>
            </a:r>
          </a:p>
          <a:p>
            <a:r>
              <a:rPr lang="en-US" dirty="0" smtClean="0"/>
              <a:t>T= {R, G, B}</a:t>
            </a: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7072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Constraints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chemeClr val="accent3"/>
                </a:solidFill>
              </a:rPr>
              <a:t>SA</a:t>
            </a:r>
            <a:r>
              <a:rPr lang="en-US" dirty="0">
                <a:solidFill>
                  <a:schemeClr val="accent3"/>
                </a:solidFill>
              </a:rPr>
              <a:t>≠WA</a:t>
            </a:r>
          </a:p>
          <a:p>
            <a:r>
              <a:rPr lang="en-US" dirty="0">
                <a:solidFill>
                  <a:srgbClr val="FF0000"/>
                </a:solidFill>
              </a:rPr>
              <a:t>SA≠NT</a:t>
            </a:r>
          </a:p>
          <a:p>
            <a:r>
              <a:rPr lang="en-US" dirty="0">
                <a:solidFill>
                  <a:schemeClr val="accent3"/>
                </a:solidFill>
              </a:rPr>
              <a:t>SA≠Q</a:t>
            </a:r>
          </a:p>
          <a:p>
            <a:r>
              <a:rPr lang="en-US" dirty="0"/>
              <a:t>SA≠NSW</a:t>
            </a:r>
          </a:p>
          <a:p>
            <a:r>
              <a:rPr lang="en-US" dirty="0">
                <a:solidFill>
                  <a:schemeClr val="accent3"/>
                </a:solidFill>
              </a:rPr>
              <a:t>SA≠V</a:t>
            </a:r>
          </a:p>
          <a:p>
            <a:r>
              <a:rPr lang="en-US" dirty="0" smtClean="0"/>
              <a:t>WA≠NT</a:t>
            </a:r>
          </a:p>
          <a:p>
            <a:r>
              <a:rPr lang="en-US" dirty="0" smtClean="0">
                <a:solidFill>
                  <a:srgbClr val="0070C0"/>
                </a:solidFill>
              </a:rPr>
              <a:t>NT≠Q</a:t>
            </a:r>
          </a:p>
          <a:p>
            <a:r>
              <a:rPr lang="en-US" dirty="0" smtClean="0"/>
              <a:t>Q≠NSW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NSW≠V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31972" y="2189408"/>
            <a:ext cx="1961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Constraints</a:t>
            </a:r>
          </a:p>
          <a:p>
            <a:endParaRPr lang="en-US" dirty="0" smtClean="0"/>
          </a:p>
          <a:p>
            <a:r>
              <a:rPr lang="en-US" dirty="0">
                <a:solidFill>
                  <a:schemeClr val="accent3"/>
                </a:solidFill>
              </a:rPr>
              <a:t>W</a:t>
            </a:r>
            <a:r>
              <a:rPr lang="en-US" dirty="0" smtClean="0">
                <a:solidFill>
                  <a:schemeClr val="accent3"/>
                </a:solidFill>
              </a:rPr>
              <a:t>A≠SA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NT≠SA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Q≠SA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NSW≠SA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V≠SA</a:t>
            </a:r>
            <a:endParaRPr lang="en-US" dirty="0">
              <a:solidFill>
                <a:schemeClr val="accent3"/>
              </a:solidFill>
            </a:endParaRPr>
          </a:p>
          <a:p>
            <a:r>
              <a:rPr lang="en-US" dirty="0" smtClean="0">
                <a:solidFill>
                  <a:schemeClr val="accent3"/>
                </a:solidFill>
              </a:rPr>
              <a:t>NT≠WA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Q≠NT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NSW≠Q</a:t>
            </a:r>
          </a:p>
          <a:p>
            <a:r>
              <a:rPr lang="en-US" dirty="0" smtClean="0">
                <a:solidFill>
                  <a:schemeClr val="accent3"/>
                </a:solidFill>
              </a:rPr>
              <a:t>V≠NSW</a:t>
            </a:r>
          </a:p>
          <a:p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1881578" y="3137833"/>
            <a:ext cx="334851" cy="18503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22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Topic Heading..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8AA8366-9567-4FE8-99DF-5A8327715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95" y="0"/>
            <a:ext cx="8895210" cy="675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7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5567" y="767057"/>
            <a:ext cx="7808976" cy="1088136"/>
          </a:xfrm>
        </p:spPr>
        <p:txBody>
          <a:bodyPr>
            <a:normAutofit fontScale="90000"/>
          </a:bodyPr>
          <a:lstStyle/>
          <a:p>
            <a:r>
              <a:rPr lang="en-US" dirty="0"/>
              <a:t>Ordering: </a:t>
            </a:r>
            <a:br>
              <a:rPr lang="en-US" dirty="0"/>
            </a:br>
            <a:r>
              <a:rPr lang="en-US" dirty="0"/>
              <a:t>Minimum Remaining Value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4693811-F3A5-40B8-A301-D150349D8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70" y="2157118"/>
            <a:ext cx="8839200" cy="413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1341" y="687544"/>
            <a:ext cx="7808976" cy="1088136"/>
          </a:xfrm>
        </p:spPr>
        <p:txBody>
          <a:bodyPr>
            <a:normAutofit fontScale="90000"/>
          </a:bodyPr>
          <a:lstStyle/>
          <a:p>
            <a:r>
              <a:rPr lang="en-US" dirty="0"/>
              <a:t>Ordering: </a:t>
            </a:r>
            <a:br>
              <a:rPr lang="en-US" dirty="0"/>
            </a:br>
            <a:r>
              <a:rPr lang="en-US" dirty="0"/>
              <a:t>Least Constraining Value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1B3DD74-587B-4793-A10B-48088F0FF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5051"/>
            <a:ext cx="9144000" cy="439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83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of CSPs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5EAAB41-01D9-48CC-8BEB-3B6C9D7B6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09" y="2120115"/>
            <a:ext cx="8904850" cy="4027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7758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Problem Structure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64EEEE6-438C-47D9-99CA-551B5F672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84" y="2031516"/>
            <a:ext cx="8486775" cy="40671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42016" y="4500748"/>
            <a:ext cx="3728852" cy="14773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dirty="0"/>
              <a:t>D</a:t>
            </a:r>
            <a:r>
              <a:rPr lang="en-US" dirty="0" smtClean="0"/>
              <a:t>ividing </a:t>
            </a:r>
            <a:r>
              <a:rPr lang="en-US" dirty="0"/>
              <a:t>a Boolean CSP with 80 variables into four </a:t>
            </a:r>
            <a:r>
              <a:rPr lang="en-US" dirty="0" smtClean="0"/>
              <a:t>sub problems reduces the </a:t>
            </a:r>
            <a:r>
              <a:rPr lang="en-US" dirty="0"/>
              <a:t>worst-case solution time from the lifetime of the </a:t>
            </a:r>
            <a:r>
              <a:rPr lang="en-US" dirty="0" smtClean="0"/>
              <a:t>universe </a:t>
            </a:r>
            <a:r>
              <a:rPr lang="en-US" dirty="0"/>
              <a:t>down to less than a </a:t>
            </a:r>
            <a:r>
              <a:rPr lang="en-US" dirty="0" smtClean="0"/>
              <a:t>second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0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Tree Structure CSPs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B994402-D21E-4375-AE37-11C11CDAF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78" y="2030959"/>
            <a:ext cx="8971722" cy="437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23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Topic Heading..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A9C18CF-89A4-4BD0-9158-C4786E8F3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78" y="0"/>
            <a:ext cx="90478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79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Topic Heading..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2859406-CE28-4214-8F5C-590D49157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51" y="0"/>
            <a:ext cx="9046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4992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34378"/>
            <a:ext cx="9144000" cy="662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8325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Tree Decomposition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D2FBFE2-F3DE-454F-8BAD-D2973703C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41827"/>
            <a:ext cx="9144000" cy="436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1545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A0B4901-3A19-436F-9815-4999E696E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9902"/>
            <a:ext cx="9144000" cy="484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5441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335494" y="595100"/>
            <a:ext cx="3232896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chemeClr val="tx1"/>
                </a:solidFill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6CD2EA8-B54C-CE4F-A943-BFB367453E0E}"/>
              </a:ext>
            </a:extLst>
          </p:cNvPr>
          <p:cNvSpPr txBox="1"/>
          <p:nvPr/>
        </p:nvSpPr>
        <p:spPr>
          <a:xfrm>
            <a:off x="335494" y="1577768"/>
            <a:ext cx="8625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Chapter 6: Introduction ,  </a:t>
            </a:r>
            <a:r>
              <a:rPr lang="en-US"/>
              <a:t>Pages 202-220</a:t>
            </a:r>
            <a:endParaRPr lang="en-US" dirty="0"/>
          </a:p>
          <a:p>
            <a:r>
              <a:rPr lang="en-US" dirty="0"/>
              <a:t>“Artificial Intelligence: A Modern Approach,” by Stuart J. Russell and Peter </a:t>
            </a:r>
            <a:r>
              <a:rPr lang="en-US" dirty="0" err="1"/>
              <a:t>Norvig</a:t>
            </a:r>
            <a:r>
              <a:rPr lang="en-US" dirty="0"/>
              <a:t>, 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2249698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335494" y="595100"/>
            <a:ext cx="3232896" cy="493414"/>
          </a:xfrm>
          <a:prstGeom prst="rect">
            <a:avLst/>
          </a:prstGeom>
        </p:spPr>
        <p:txBody>
          <a:bodyPr>
            <a:normAutofit/>
          </a:bodyPr>
          <a:lstStyle>
            <a:lvl1pPr marL="454025" indent="-454025" algn="l" defTabSz="914400" rtl="0" eaLnBrk="1" latinLnBrk="0" hangingPunct="1">
              <a:spcBef>
                <a:spcPts val="20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2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60475" indent="-346075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339725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939925" indent="-3317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9076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625725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970213" indent="-344488" algn="l" defTabSz="914400" rtl="0" eaLnBrk="1" latinLnBrk="0" hangingPunct="1">
              <a:spcBef>
                <a:spcPts val="600"/>
              </a:spcBef>
              <a:buClr>
                <a:schemeClr val="tx1">
                  <a:lumMod val="75000"/>
                  <a:lumOff val="2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313113" indent="-344488" algn="l" defTabSz="914400" rtl="0" eaLnBrk="1" latinLnBrk="0" hangingPunct="1">
              <a:spcBef>
                <a:spcPts val="600"/>
              </a:spcBef>
              <a:buClr>
                <a:schemeClr val="bg1">
                  <a:lumMod val="65000"/>
                </a:schemeClr>
              </a:buClr>
              <a:buSzPct val="90000"/>
              <a:buFont typeface="Wingdings" pitchFamily="2" charset="2"/>
              <a:buChar char=""/>
              <a:defRPr lang="en-US" sz="18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b="1" dirty="0">
                <a:solidFill>
                  <a:schemeClr val="tx1"/>
                </a:solidFill>
              </a:rPr>
              <a:t>Books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2944A7F-5AE5-EC49-82AF-722C8C8F62C6}"/>
              </a:ext>
            </a:extLst>
          </p:cNvPr>
          <p:cNvSpPr txBox="1"/>
          <p:nvPr/>
        </p:nvSpPr>
        <p:spPr>
          <a:xfrm>
            <a:off x="168812" y="1423023"/>
            <a:ext cx="897518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sz="2000" dirty="0"/>
              <a:t>“Artificial Intelligence: A Modern Approach,” by Stuart J. Russell and Peter </a:t>
            </a:r>
            <a:r>
              <a:rPr lang="en-US" sz="2000" dirty="0" err="1"/>
              <a:t>Norvig</a:t>
            </a:r>
            <a:r>
              <a:rPr lang="en-US" sz="2000" dirty="0"/>
              <a:t>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"Artificial Intelligence: Structures and Strategies for Complex Problem Solving", by George F. Luger, (2002) 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"Artificial Intelligence: Theory and Practice", by Thomas Dean.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"AI: A New Synthesis", by Nils J. Nilsson.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“Programming for machine learning,” by J. Ross Quinlan, 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“Neural Computing Theory and Practice,” by Philip D. Wasserman, 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“Neural Network Design,” by Martin T. Hagan, Howard B. Demuth, Mark H. Beale, 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“Practical Genetic Algorithms,” by Randy L. Haupt and Sue Ellen Haupt.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“Genetic Algorithms in Search, optimization and Machine learning,” by David E. Goldberg.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"Computational Intelligence: A Logical Approach", by David Poole, Alan Mackworth, and Randy Goebel.</a:t>
            </a:r>
          </a:p>
          <a:p>
            <a:pPr marL="342900" indent="-342900" algn="just">
              <a:buAutoNum type="arabicPeriod"/>
            </a:pPr>
            <a:r>
              <a:rPr lang="en-US" sz="2000" dirty="0"/>
              <a:t>“Introduction to Turbo Prolog”,  by Carl Townsend.</a:t>
            </a:r>
          </a:p>
        </p:txBody>
      </p:sp>
    </p:spTree>
    <p:extLst>
      <p:ext uri="{BB962C8B-B14F-4D97-AF65-F5344CB8AC3E}">
        <p14:creationId xmlns:p14="http://schemas.microsoft.com/office/powerpoint/2010/main" val="1923382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of CSPs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8544C1AD-186D-455F-ADD9-95A65B12A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171113"/>
            <a:ext cx="9144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9321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 CSP: Map Coloring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C1DF766-9D7C-4F8E-80DD-77CE86C25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8337"/>
            <a:ext cx="9144000" cy="410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612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Example: N-Queens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8C68D9D7-7522-4ACE-8FBD-BA9D7A729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77" y="2115874"/>
            <a:ext cx="9003323" cy="408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0105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Example: N-Queens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B5805B5-8B22-4E0A-B30F-9C49F7833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42" y="2074439"/>
            <a:ext cx="9031458" cy="405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65827"/>
      </p:ext>
    </p:extLst>
  </p:cSld>
  <p:clrMapOvr>
    <a:masterClrMapping/>
  </p:clrMapOvr>
</p:sld>
</file>

<file path=ppt/theme/theme1.xml><?xml version="1.0" encoding="utf-8"?>
<a:theme xmlns:a="http://schemas.openxmlformats.org/drawingml/2006/main" name="Spectrum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Spectrum">
      <a:majorFont>
        <a:latin typeface="Corbe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Calibri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Spectrum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50000"/>
              </a:schemeClr>
            </a:gs>
            <a:gs pos="100000">
              <a:schemeClr val="phClr">
                <a:tint val="9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95000"/>
                <a:shade val="70000"/>
                <a:satMod val="150000"/>
              </a:schemeClr>
            </a:gs>
            <a:gs pos="100000">
              <a:schemeClr val="phClr">
                <a:tint val="100000"/>
                <a:shade val="100000"/>
                <a:satMod val="150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6600000" sx="101000" sy="101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50800" dir="5400000" sx="105000" sy="105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4800000"/>
            </a:lightRig>
          </a:scene3d>
          <a:sp3d prstMaterial="matte">
            <a:bevelT w="635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F810BBF67D7AB47AE77F6C7A7504E11" ma:contentTypeVersion="0" ma:contentTypeDescription="Create a new document." ma:contentTypeScope="" ma:versionID="a248ef2cc14f185a9cb0052211741135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413257cd9829394d17656a545d5fa4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73425E-5AFC-48D9-9B49-5852F7623E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5F170DF-1260-4B39-A231-2011583F947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764B329-9D30-4B57-8CDF-C75DD12D138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Spectrum.thmx</Template>
  <TotalTime>1724</TotalTime>
  <Words>2485</Words>
  <Application>Microsoft Office PowerPoint</Application>
  <PresentationFormat>On-screen Show (4:3)</PresentationFormat>
  <Paragraphs>650</Paragraphs>
  <Slides>58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Spectrum</vt:lpstr>
      <vt:lpstr>CONSTRAINT SATISFACTION  PROBLEMS</vt:lpstr>
      <vt:lpstr>Lecture Outline</vt:lpstr>
      <vt:lpstr>What is Search For?</vt:lpstr>
      <vt:lpstr>Constraint Satisfaction Problems</vt:lpstr>
      <vt:lpstr>Example of CSPs</vt:lpstr>
      <vt:lpstr>Example of CSPs</vt:lpstr>
      <vt:lpstr>Example CSP: Map Coloring</vt:lpstr>
      <vt:lpstr>Example: N-Queens</vt:lpstr>
      <vt:lpstr>Example: N-Queens</vt:lpstr>
      <vt:lpstr>Constraint Graph</vt:lpstr>
      <vt:lpstr>Example CSP: Cryptarithmetic</vt:lpstr>
      <vt:lpstr>Example: Sudoku</vt:lpstr>
      <vt:lpstr>Topic Heading..</vt:lpstr>
      <vt:lpstr>Varieties of CSPs</vt:lpstr>
      <vt:lpstr>Varieties of Constraints</vt:lpstr>
      <vt:lpstr>Real World CSPs</vt:lpstr>
      <vt:lpstr>Standard Search Formulation</vt:lpstr>
      <vt:lpstr>Search Methods</vt:lpstr>
      <vt:lpstr>Backtracking Search</vt:lpstr>
      <vt:lpstr>Demonstration</vt:lpstr>
      <vt:lpstr>Backtracking Example</vt:lpstr>
      <vt:lpstr>Backtracking Search</vt:lpstr>
      <vt:lpstr>Improving Backtracking</vt:lpstr>
      <vt:lpstr>Filtering: Forward Checking</vt:lpstr>
      <vt:lpstr>Progress of Map Coloring</vt:lpstr>
      <vt:lpstr>Filtering: Constraint Propagation</vt:lpstr>
      <vt:lpstr>Consistency of An Arc</vt:lpstr>
      <vt:lpstr>Arc Consistency of a CSP</vt:lpstr>
      <vt:lpstr>Arc Consistency of a CSP</vt:lpstr>
      <vt:lpstr>Arc Consistency of a CSP</vt:lpstr>
      <vt:lpstr>Arc Consistency of a CSP</vt:lpstr>
      <vt:lpstr>Arc Consistency of a CSP</vt:lpstr>
      <vt:lpstr>Arc Consistency of a CSP</vt:lpstr>
      <vt:lpstr>Arc Consistency of a CSP</vt:lpstr>
      <vt:lpstr>Arc Consistency of a CSP</vt:lpstr>
      <vt:lpstr>Arc Consistency of a CSP</vt:lpstr>
      <vt:lpstr>Arc Consistency of a CSP</vt:lpstr>
      <vt:lpstr>Arc Consistency of a CSP</vt:lpstr>
      <vt:lpstr>Arc Consistency of a CSP</vt:lpstr>
      <vt:lpstr>Arc Consistency of a CSP</vt:lpstr>
      <vt:lpstr>Arc Consistency of a CSP</vt:lpstr>
      <vt:lpstr>Arc Consistency of a CSP</vt:lpstr>
      <vt:lpstr>Arc Consistency of a CSP</vt:lpstr>
      <vt:lpstr>Arc Consistency of a CSP</vt:lpstr>
      <vt:lpstr>Arc Consistency of a CSP</vt:lpstr>
      <vt:lpstr>Arc Consistency of a CSP</vt:lpstr>
      <vt:lpstr>Topic Heading..</vt:lpstr>
      <vt:lpstr>Ordering:  Minimum Remaining Value</vt:lpstr>
      <vt:lpstr>Ordering:  Least Constraining Value</vt:lpstr>
      <vt:lpstr>Problem Structure</vt:lpstr>
      <vt:lpstr>Tree Structure CSPs</vt:lpstr>
      <vt:lpstr>Topic Heading..</vt:lpstr>
      <vt:lpstr>Topic Heading..</vt:lpstr>
      <vt:lpstr>PowerPoint Presentation</vt:lpstr>
      <vt:lpstr>Tree Decomposition</vt:lpstr>
      <vt:lpstr>Summary</vt:lpstr>
      <vt:lpstr>PowerPoint Presentation</vt:lpstr>
      <vt:lpstr>PowerPoint Presentation</vt:lpstr>
    </vt:vector>
  </TitlesOfParts>
  <Company>home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Thesis Title</dc:title>
  <dc:creator>Mahbubul Syeed</dc:creator>
  <cp:lastModifiedBy>Windows User</cp:lastModifiedBy>
  <cp:revision>65</cp:revision>
  <dcterms:created xsi:type="dcterms:W3CDTF">2018-12-10T17:20:29Z</dcterms:created>
  <dcterms:modified xsi:type="dcterms:W3CDTF">2021-10-25T05:57:01Z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0x0101001F810BBF67D7AB47AE77F6C7A7504E11</vt:lpwstr>
  </property>
</Properties>
</file>